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handoutMasterIdLst>
    <p:handoutMasterId r:id="rId108"/>
  </p:handoutMasterIdLst>
  <p:sldIdLst>
    <p:sldId id="256" r:id="rId3"/>
    <p:sldId id="8706" r:id="rId4"/>
    <p:sldId id="8885" r:id="rId5"/>
    <p:sldId id="8886" r:id="rId6"/>
    <p:sldId id="8887" r:id="rId7"/>
    <p:sldId id="8888" r:id="rId8"/>
    <p:sldId id="8889" r:id="rId9"/>
    <p:sldId id="8890" r:id="rId10"/>
    <p:sldId id="8891" r:id="rId11"/>
    <p:sldId id="8892" r:id="rId12"/>
    <p:sldId id="8893" r:id="rId13"/>
    <p:sldId id="8894" r:id="rId14"/>
    <p:sldId id="8895" r:id="rId15"/>
    <p:sldId id="8896" r:id="rId16"/>
    <p:sldId id="8897" r:id="rId17"/>
    <p:sldId id="8898" r:id="rId18"/>
    <p:sldId id="8899" r:id="rId19"/>
    <p:sldId id="8900" r:id="rId20"/>
    <p:sldId id="8901" r:id="rId21"/>
    <p:sldId id="8902" r:id="rId22"/>
    <p:sldId id="8903" r:id="rId23"/>
    <p:sldId id="8904" r:id="rId24"/>
    <p:sldId id="8905" r:id="rId25"/>
    <p:sldId id="8906" r:id="rId26"/>
    <p:sldId id="8907" r:id="rId27"/>
    <p:sldId id="8908" r:id="rId28"/>
    <p:sldId id="8909" r:id="rId29"/>
    <p:sldId id="8910" r:id="rId30"/>
    <p:sldId id="8911" r:id="rId31"/>
    <p:sldId id="8912" r:id="rId32"/>
    <p:sldId id="8913" r:id="rId33"/>
    <p:sldId id="8914" r:id="rId34"/>
    <p:sldId id="8915" r:id="rId35"/>
    <p:sldId id="8916" r:id="rId36"/>
    <p:sldId id="8917" r:id="rId37"/>
    <p:sldId id="8918" r:id="rId38"/>
    <p:sldId id="8919" r:id="rId39"/>
    <p:sldId id="8920" r:id="rId40"/>
    <p:sldId id="8921" r:id="rId41"/>
    <p:sldId id="8922" r:id="rId42"/>
    <p:sldId id="8923" r:id="rId43"/>
    <p:sldId id="8924" r:id="rId44"/>
    <p:sldId id="8925" r:id="rId45"/>
    <p:sldId id="8926" r:id="rId46"/>
    <p:sldId id="8927" r:id="rId47"/>
    <p:sldId id="8928" r:id="rId48"/>
    <p:sldId id="8929" r:id="rId49"/>
    <p:sldId id="8930" r:id="rId50"/>
    <p:sldId id="8931" r:id="rId51"/>
    <p:sldId id="8932" r:id="rId52"/>
    <p:sldId id="8933" r:id="rId53"/>
    <p:sldId id="8934" r:id="rId54"/>
    <p:sldId id="8935" r:id="rId55"/>
    <p:sldId id="8936" r:id="rId56"/>
    <p:sldId id="8937" r:id="rId57"/>
    <p:sldId id="8938" r:id="rId58"/>
    <p:sldId id="8939" r:id="rId59"/>
    <p:sldId id="8940" r:id="rId61"/>
    <p:sldId id="8941" r:id="rId62"/>
    <p:sldId id="8942" r:id="rId63"/>
    <p:sldId id="8943" r:id="rId64"/>
    <p:sldId id="8944" r:id="rId65"/>
    <p:sldId id="8945" r:id="rId66"/>
    <p:sldId id="8946" r:id="rId67"/>
    <p:sldId id="8947" r:id="rId68"/>
    <p:sldId id="8948" r:id="rId69"/>
    <p:sldId id="8949" r:id="rId70"/>
    <p:sldId id="8950" r:id="rId71"/>
    <p:sldId id="8951" r:id="rId72"/>
    <p:sldId id="8952" r:id="rId73"/>
    <p:sldId id="8953" r:id="rId74"/>
    <p:sldId id="8954" r:id="rId75"/>
    <p:sldId id="8955" r:id="rId76"/>
    <p:sldId id="8956" r:id="rId77"/>
    <p:sldId id="8957" r:id="rId78"/>
    <p:sldId id="8958" r:id="rId79"/>
    <p:sldId id="8959" r:id="rId80"/>
    <p:sldId id="8960" r:id="rId81"/>
    <p:sldId id="8961" r:id="rId82"/>
    <p:sldId id="8962" r:id="rId83"/>
    <p:sldId id="8963" r:id="rId84"/>
    <p:sldId id="8964" r:id="rId85"/>
    <p:sldId id="8965" r:id="rId86"/>
    <p:sldId id="8966" r:id="rId87"/>
    <p:sldId id="8967" r:id="rId88"/>
    <p:sldId id="8968" r:id="rId89"/>
    <p:sldId id="8969" r:id="rId90"/>
    <p:sldId id="8970" r:id="rId91"/>
    <p:sldId id="8971" r:id="rId92"/>
    <p:sldId id="8972" r:id="rId93"/>
    <p:sldId id="8973" r:id="rId94"/>
    <p:sldId id="8974" r:id="rId95"/>
    <p:sldId id="8975" r:id="rId96"/>
    <p:sldId id="8976" r:id="rId97"/>
    <p:sldId id="8977" r:id="rId98"/>
    <p:sldId id="8978" r:id="rId99"/>
    <p:sldId id="8979" r:id="rId100"/>
    <p:sldId id="8980" r:id="rId101"/>
    <p:sldId id="8981" r:id="rId102"/>
    <p:sldId id="8982" r:id="rId103"/>
    <p:sldId id="8983" r:id="rId104"/>
    <p:sldId id="8984" r:id="rId105"/>
    <p:sldId id="8985" r:id="rId106"/>
    <p:sldId id="8986" r:id="rId10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71" d="100"/>
          <a:sy n="71" d="100"/>
        </p:scale>
        <p:origin x="69" y="7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notesMaster" Target="notesMasters/notesMaster1.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9.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p:txBody>
      </p:sp>
      <p:sp>
        <p:nvSpPr>
          <p:cNvPr id="119" name="Shape 11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endParaRPr lang="zh-CN" altLang="en-US"/>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endParaRPr lang="zh-CN" altLang="en-US"/>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p>
            <a:pPr lvl="0" eaLnBrk="1" hangingPunct="1"/>
            <a:fld id="{9A0DB2DC-4C9A-4742-B13C-FB6460FD3503}" type="slidenum">
              <a:rPr lang="en-US" altLang="zh-CN" dirty="0">
                <a:latin typeface="Calibri" panose="020F0502020204030204" charset="0"/>
                <a:ea typeface="宋体" panose="02010600030101010101" pitchFamily="2" charset="-122"/>
              </a:rPr>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fld>
            <a:endPar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p>
            <a:pPr lvl="0" eaLnBrk="1" hangingPunct="1"/>
            <a:fld id="{9A0DB2DC-4C9A-4742-B13C-FB6460FD3503}" type="slidenum">
              <a:rPr lang="en-US" altLang="zh-CN" dirty="0">
                <a:effectLst>
                  <a:outerShdw blurRad="38100" dist="38100" dir="2700000">
                    <a:srgbClr val="FFFFFF"/>
                  </a:outerShdw>
                </a:effectLst>
              </a:rPr>
            </a:fld>
            <a:endParaRPr lang="en-US" altLang="zh-CN" dirty="0">
              <a:effectLst>
                <a:outerShdw blurRad="38100" dist="38100" dir="2700000">
                  <a:srgbClr val="FFFFFF"/>
                </a:outerShdw>
              </a:effectLst>
            </a:endParaRPr>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endParaRPr lang="zh-CN" altLang="en-US"/>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endParaRPr lang="zh-CN" altLang="en-US"/>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endParaRPr lang="zh-CN" altLang="en-US"/>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endParaRPr lang="zh-CN" altLang="en-US"/>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5.pn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1.wmf"/><Relationship Id="rId7" Type="http://schemas.openxmlformats.org/officeDocument/2006/relationships/oleObject" Target="../embeddings/oleObject4.bin"/><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9.wmf"/><Relationship Id="rId3" Type="http://schemas.openxmlformats.org/officeDocument/2006/relationships/oleObject" Target="../embeddings/oleObject2.bin"/><Relationship Id="rId2" Type="http://schemas.openxmlformats.org/officeDocument/2006/relationships/image" Target="../media/image8.wmf"/><Relationship Id="rId14" Type="http://schemas.openxmlformats.org/officeDocument/2006/relationships/vmlDrawing" Target="../drawings/vmlDrawing1.vml"/><Relationship Id="rId13" Type="http://schemas.openxmlformats.org/officeDocument/2006/relationships/slideLayout" Target="../slideLayouts/slideLayout2.xml"/><Relationship Id="rId12" Type="http://schemas.openxmlformats.org/officeDocument/2006/relationships/image" Target="../media/image13.wmf"/><Relationship Id="rId11" Type="http://schemas.openxmlformats.org/officeDocument/2006/relationships/oleObject" Target="../embeddings/oleObject6.bin"/><Relationship Id="rId10" Type="http://schemas.openxmlformats.org/officeDocument/2006/relationships/image" Target="../media/image12.w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4.wmf"/><Relationship Id="rId2" Type="http://schemas.openxmlformats.org/officeDocument/2006/relationships/oleObject" Target="../embeddings/oleObject7.bin"/><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wmf"/><Relationship Id="rId7" Type="http://schemas.openxmlformats.org/officeDocument/2006/relationships/oleObject" Target="../embeddings/oleObject11.bin"/><Relationship Id="rId6" Type="http://schemas.openxmlformats.org/officeDocument/2006/relationships/image" Target="../media/image17.wmf"/><Relationship Id="rId5" Type="http://schemas.openxmlformats.org/officeDocument/2006/relationships/oleObject" Target="../embeddings/oleObject10.bin"/><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15.wmf"/><Relationship Id="rId10" Type="http://schemas.openxmlformats.org/officeDocument/2006/relationships/vmlDrawing" Target="../drawings/vmlDrawing3.vml"/><Relationship Id="rId1"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14.bin"/><Relationship Id="rId4" Type="http://schemas.openxmlformats.org/officeDocument/2006/relationships/image" Target="../media/image20.wmf"/><Relationship Id="rId3" Type="http://schemas.openxmlformats.org/officeDocument/2006/relationships/oleObject" Target="../embeddings/oleObject13.bin"/><Relationship Id="rId2" Type="http://schemas.openxmlformats.org/officeDocument/2006/relationships/image" Target="../media/image19.wmf"/><Relationship Id="rId1"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wmf"/><Relationship Id="rId7" Type="http://schemas.openxmlformats.org/officeDocument/2006/relationships/oleObject" Target="../embeddings/oleObject18.bin"/><Relationship Id="rId6" Type="http://schemas.openxmlformats.org/officeDocument/2006/relationships/image" Target="../media/image25.wmf"/><Relationship Id="rId5" Type="http://schemas.openxmlformats.org/officeDocument/2006/relationships/oleObject" Target="../embeddings/oleObject17.bin"/><Relationship Id="rId4" Type="http://schemas.openxmlformats.org/officeDocument/2006/relationships/image" Target="../media/image24.wmf"/><Relationship Id="rId3" Type="http://schemas.openxmlformats.org/officeDocument/2006/relationships/oleObject" Target="../embeddings/oleObject16.bin"/><Relationship Id="rId2" Type="http://schemas.openxmlformats.org/officeDocument/2006/relationships/image" Target="../media/image23.wmf"/><Relationship Id="rId10" Type="http://schemas.openxmlformats.org/officeDocument/2006/relationships/vmlDrawing" Target="../drawings/vmlDrawing5.vml"/><Relationship Id="rId1"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wmf"/><Relationship Id="rId7" Type="http://schemas.openxmlformats.org/officeDocument/2006/relationships/oleObject" Target="../embeddings/oleObject22.bin"/><Relationship Id="rId6" Type="http://schemas.openxmlformats.org/officeDocument/2006/relationships/image" Target="../media/image29.wmf"/><Relationship Id="rId5" Type="http://schemas.openxmlformats.org/officeDocument/2006/relationships/oleObject" Target="../embeddings/oleObject21.bin"/><Relationship Id="rId4" Type="http://schemas.openxmlformats.org/officeDocument/2006/relationships/image" Target="../media/image28.wmf"/><Relationship Id="rId3" Type="http://schemas.openxmlformats.org/officeDocument/2006/relationships/oleObject" Target="../embeddings/oleObject20.bin"/><Relationship Id="rId2" Type="http://schemas.openxmlformats.org/officeDocument/2006/relationships/image" Target="../media/image27.wmf"/><Relationship Id="rId10" Type="http://schemas.openxmlformats.org/officeDocument/2006/relationships/vmlDrawing" Target="../drawings/vmlDrawing6.vml"/><Relationship Id="rId1" Type="http://schemas.openxmlformats.org/officeDocument/2006/relationships/oleObject" Target="../embeddings/oleObject19.bin"/></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oleObject" Target="../embeddings/oleObject25.bin"/><Relationship Id="rId4" Type="http://schemas.openxmlformats.org/officeDocument/2006/relationships/image" Target="../media/image32.wmf"/><Relationship Id="rId3" Type="http://schemas.openxmlformats.org/officeDocument/2006/relationships/oleObject" Target="../embeddings/oleObject24.bin"/><Relationship Id="rId2" Type="http://schemas.openxmlformats.org/officeDocument/2006/relationships/image" Target="../media/image31.wmf"/><Relationship Id="rId1" Type="http://schemas.openxmlformats.org/officeDocument/2006/relationships/oleObject" Target="../embeddings/oleObject23.bin"/></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7.wmf"/><Relationship Id="rId7" Type="http://schemas.openxmlformats.org/officeDocument/2006/relationships/oleObject" Target="../embeddings/oleObject29.bin"/><Relationship Id="rId6" Type="http://schemas.openxmlformats.org/officeDocument/2006/relationships/image" Target="../media/image36.wmf"/><Relationship Id="rId5" Type="http://schemas.openxmlformats.org/officeDocument/2006/relationships/oleObject" Target="../embeddings/oleObject28.bin"/><Relationship Id="rId4" Type="http://schemas.openxmlformats.org/officeDocument/2006/relationships/image" Target="../media/image35.wmf"/><Relationship Id="rId3" Type="http://schemas.openxmlformats.org/officeDocument/2006/relationships/oleObject" Target="../embeddings/oleObject27.bin"/><Relationship Id="rId2" Type="http://schemas.openxmlformats.org/officeDocument/2006/relationships/image" Target="../media/image34.wmf"/><Relationship Id="rId10" Type="http://schemas.openxmlformats.org/officeDocument/2006/relationships/vmlDrawing" Target="../drawings/vmlDrawing8.vml"/><Relationship Id="rId1"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39.wmf"/><Relationship Id="rId3" Type="http://schemas.openxmlformats.org/officeDocument/2006/relationships/oleObject" Target="../embeddings/oleObject31.bin"/><Relationship Id="rId2" Type="http://schemas.openxmlformats.org/officeDocument/2006/relationships/image" Target="../media/image38.wmf"/><Relationship Id="rId1" Type="http://schemas.openxmlformats.org/officeDocument/2006/relationships/oleObject" Target="../embeddings/oleObject30.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41.wmf"/><Relationship Id="rId3" Type="http://schemas.openxmlformats.org/officeDocument/2006/relationships/oleObject" Target="../embeddings/oleObject33.bin"/><Relationship Id="rId2" Type="http://schemas.openxmlformats.org/officeDocument/2006/relationships/image" Target="../media/image40.wmf"/><Relationship Id="rId1" Type="http://schemas.openxmlformats.org/officeDocument/2006/relationships/oleObject" Target="../embeddings/oleObject3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9" Type="http://schemas.openxmlformats.org/officeDocument/2006/relationships/vmlDrawing" Target="../drawings/vmlDrawing11.vml"/><Relationship Id="rId8" Type="http://schemas.openxmlformats.org/officeDocument/2006/relationships/slideLayout" Target="../slideLayouts/slideLayout2.xml"/><Relationship Id="rId7" Type="http://schemas.openxmlformats.org/officeDocument/2006/relationships/image" Target="../media/image48.wmf"/><Relationship Id="rId6" Type="http://schemas.openxmlformats.org/officeDocument/2006/relationships/oleObject" Target="../embeddings/oleObject36.bin"/><Relationship Id="rId5" Type="http://schemas.openxmlformats.org/officeDocument/2006/relationships/image" Target="../media/image47.wmf"/><Relationship Id="rId4" Type="http://schemas.openxmlformats.org/officeDocument/2006/relationships/oleObject" Target="../embeddings/oleObject35.bin"/><Relationship Id="rId3" Type="http://schemas.openxmlformats.org/officeDocument/2006/relationships/image" Target="../media/image46.wmf"/><Relationship Id="rId2" Type="http://schemas.openxmlformats.org/officeDocument/2006/relationships/oleObject" Target="../embeddings/oleObject34.bin"/><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2.xml"/><Relationship Id="rId3" Type="http://schemas.openxmlformats.org/officeDocument/2006/relationships/image" Target="../media/image49.wmf"/><Relationship Id="rId2" Type="http://schemas.openxmlformats.org/officeDocument/2006/relationships/oleObject" Target="../embeddings/oleObject37.bin"/><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2.xml"/><Relationship Id="rId5" Type="http://schemas.openxmlformats.org/officeDocument/2006/relationships/image" Target="../media/image51.wmf"/><Relationship Id="rId4" Type="http://schemas.openxmlformats.org/officeDocument/2006/relationships/oleObject" Target="../embeddings/oleObject39.bin"/><Relationship Id="rId3" Type="http://schemas.openxmlformats.org/officeDocument/2006/relationships/image" Target="../media/image50.wmf"/><Relationship Id="rId2" Type="http://schemas.openxmlformats.org/officeDocument/2006/relationships/oleObject" Target="../embeddings/oleObject38.bin"/><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57.wmf"/><Relationship Id="rId1" Type="http://schemas.openxmlformats.org/officeDocument/2006/relationships/oleObject" Target="../embeddings/oleObject40.bin"/></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2.xml"/><Relationship Id="rId7" Type="http://schemas.openxmlformats.org/officeDocument/2006/relationships/image" Target="../media/image65.wmf"/><Relationship Id="rId6" Type="http://schemas.openxmlformats.org/officeDocument/2006/relationships/oleObject" Target="../embeddings/oleObject43.bin"/><Relationship Id="rId5" Type="http://schemas.openxmlformats.org/officeDocument/2006/relationships/image" Target="../media/image64.wmf"/><Relationship Id="rId4" Type="http://schemas.openxmlformats.org/officeDocument/2006/relationships/oleObject" Target="../embeddings/oleObject42.bin"/><Relationship Id="rId3" Type="http://schemas.openxmlformats.org/officeDocument/2006/relationships/image" Target="../media/image63.png"/><Relationship Id="rId2" Type="http://schemas.openxmlformats.org/officeDocument/2006/relationships/image" Target="../media/image62.wmf"/><Relationship Id="rId1" Type="http://schemas.openxmlformats.org/officeDocument/2006/relationships/oleObject" Target="../embeddings/oleObject41.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9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732155" y="1122045"/>
            <a:ext cx="3625215" cy="2387600"/>
          </a:xfrm>
          <a:prstGeom prst="rect">
            <a:avLst/>
          </a:prstGeom>
        </p:spPr>
        <p:txBody>
          <a:bodyPr>
            <a:normAutofit/>
          </a:bodyPr>
          <a:lstStyle/>
          <a:p>
            <a:pPr algn="l">
              <a:defRPr sz="4100">
                <a:solidFill>
                  <a:srgbClr val="C00000"/>
                </a:solidFill>
              </a:defRPr>
            </a:pPr>
            <a:r>
              <a:rPr lang="en-US" altLang="zh-CN" sz="3800">
                <a:ea typeface="宋体" panose="02010600030101010101" pitchFamily="2" charset="-122"/>
                <a:sym typeface="+mn-ea"/>
              </a:rPr>
              <a:t>ALS</a:t>
            </a:r>
            <a:r>
              <a:rPr lang="zh-CN" altLang="en-US" sz="3800">
                <a:ea typeface="宋体" panose="02010600030101010101" pitchFamily="2" charset="-122"/>
                <a:sym typeface="+mn-ea"/>
              </a:rPr>
              <a:t>算法与推荐系统</a:t>
            </a:r>
            <a:br>
              <a:rPr lang="zh-CN" sz="3800">
                <a:ea typeface="宋体" panose="02010600030101010101" pitchFamily="2" charset="-122"/>
                <a:sym typeface="+mn-ea"/>
              </a:rPr>
            </a:br>
            <a:r>
              <a:rPr sz="3800" dirty="0">
                <a:sym typeface="+mn-ea"/>
              </a:rPr>
              <a:t>Lesson-0</a:t>
            </a:r>
            <a:r>
              <a:rPr lang="en-US" altLang="zh-CN" sz="3800" dirty="0">
                <a:sym typeface="+mn-ea"/>
              </a:rPr>
              <a:t>4</a:t>
            </a: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endParaRPr dirty="0"/>
          </a:p>
          <a:p>
            <a:pPr algn="l">
              <a:defRPr sz="1800"/>
            </a:pPr>
            <a:r>
              <a:rPr dirty="0"/>
              <a:t>20</a:t>
            </a:r>
            <a:r>
              <a:rPr lang="en-US" dirty="0"/>
              <a:t>20</a:t>
            </a:r>
            <a:r>
              <a:rPr dirty="0"/>
              <a:t>.</a:t>
            </a:r>
            <a:r>
              <a:rPr lang="en-US" altLang="zh-CN" dirty="0"/>
              <a:t>9</a:t>
            </a:r>
            <a:endParaRPr dirty="0"/>
          </a:p>
        </p:txBody>
      </p:sp>
      <p:pic>
        <p:nvPicPr>
          <p:cNvPr id="123" name="Picture 6" descr="Picture 6"/>
          <p:cNvPicPr>
            <a:picLocks noChangeAspect="1"/>
          </p:cNvPicPr>
          <p:nvPr/>
        </p:nvPicPr>
        <p:blipFill>
          <a:blip r:embed="rId1"/>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2"/>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3"/>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4"/>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5"/>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6"/>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什么是矩阵分解</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4377279"/>
          </a:xfrm>
          <a:prstGeom prst="rect">
            <a:avLst/>
          </a:prstGeom>
          <a:ln w="12700">
            <a:miter lim="400000"/>
          </a:ln>
        </p:spPr>
        <p:txBody>
          <a:bodyPr lIns="45719" rIns="45719">
            <a:normAutofit fontScale="975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推荐系统的两大应用场景</a:t>
            </a:r>
            <a:endParaRPr lang="zh-CN" sz="1800" dirty="0">
              <a:ea typeface="宋体" panose="02010600030101010101" pitchFamily="2" charset="-122"/>
            </a:endParaRPr>
          </a:p>
          <a:p>
            <a:pPr>
              <a:lnSpc>
                <a:spcPct val="150000"/>
              </a:lnSpc>
            </a:pPr>
            <a:r>
              <a:rPr lang="zh-CN" sz="1800" dirty="0">
                <a:ea typeface="宋体" panose="02010600030101010101" pitchFamily="2" charset="-122"/>
              </a:rPr>
              <a:t>评分预测（</a:t>
            </a:r>
            <a:r>
              <a:rPr lang="en-US" altLang="zh-CN" sz="1800" dirty="0">
                <a:ea typeface="宋体" panose="02010600030101010101" pitchFamily="2" charset="-122"/>
              </a:rPr>
              <a:t>R</a:t>
            </a:r>
            <a:r>
              <a:rPr lang="zh-CN" sz="1800" dirty="0">
                <a:ea typeface="宋体" panose="02010600030101010101" pitchFamily="2" charset="-122"/>
              </a:rPr>
              <a:t>ating </a:t>
            </a:r>
            <a:r>
              <a:rPr lang="en-US" altLang="zh-CN" sz="1800" dirty="0">
                <a:ea typeface="宋体" panose="02010600030101010101" pitchFamily="2" charset="-122"/>
              </a:rPr>
              <a:t>P</a:t>
            </a:r>
            <a:r>
              <a:rPr lang="zh-CN" sz="1800" dirty="0">
                <a:ea typeface="宋体" panose="02010600030101010101" pitchFamily="2" charset="-122"/>
              </a:rPr>
              <a:t>rediction）</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sym typeface="+mn-ea"/>
              </a:rPr>
              <a:t>主要用于评价网站，比如用户给自己看过的电影评多少分（MovieLens），或者用户给自己看过的书籍评价多少分（Douban）。矩阵分解技术主要应用于评分预测问题。</a:t>
            </a:r>
            <a:endParaRPr lang="zh-CN" sz="1800" dirty="0">
              <a:ea typeface="宋体" panose="02010600030101010101" pitchFamily="2" charset="-122"/>
            </a:endParaRPr>
          </a:p>
          <a:p>
            <a:pPr>
              <a:lnSpc>
                <a:spcPct val="150000"/>
              </a:lnSpc>
            </a:pPr>
            <a:r>
              <a:rPr lang="zh-CN" sz="1800" dirty="0">
                <a:ea typeface="宋体" panose="02010600030101010101" pitchFamily="2" charset="-122"/>
              </a:rPr>
              <a:t>Top-N推荐（</a:t>
            </a:r>
            <a:r>
              <a:rPr lang="en-US" altLang="zh-CN" sz="1800" dirty="0">
                <a:ea typeface="宋体" panose="02010600030101010101" pitchFamily="2" charset="-122"/>
              </a:rPr>
              <a:t>I</a:t>
            </a:r>
            <a:r>
              <a:rPr lang="zh-CN" sz="1800" dirty="0">
                <a:ea typeface="宋体" panose="02010600030101010101" pitchFamily="2" charset="-122"/>
              </a:rPr>
              <a:t>tem </a:t>
            </a:r>
            <a:r>
              <a:rPr lang="en-US" altLang="zh-CN" sz="1800" dirty="0">
                <a:ea typeface="宋体" panose="02010600030101010101" pitchFamily="2" charset="-122"/>
              </a:rPr>
              <a:t>R</a:t>
            </a:r>
            <a:r>
              <a:rPr lang="zh-CN" sz="1800" dirty="0">
                <a:ea typeface="宋体" panose="02010600030101010101" pitchFamily="2" charset="-122"/>
              </a:rPr>
              <a:t>anking）</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rPr>
              <a:t>常用于购物网站，拿不到显式评分，通过用户的隐式反馈为用户提供一个可能感兴趣的</a:t>
            </a:r>
            <a:r>
              <a:rPr lang="en-US" altLang="zh-CN" sz="1800" dirty="0">
                <a:ea typeface="宋体" panose="02010600030101010101" pitchFamily="2" charset="-122"/>
              </a:rPr>
              <a:t>Item</a:t>
            </a:r>
            <a:r>
              <a:rPr lang="zh-CN" sz="1800" dirty="0">
                <a:ea typeface="宋体" panose="02010600030101010101" pitchFamily="2" charset="-122"/>
              </a:rPr>
              <a:t>列表。排序任务，需要排序模型进行建模。</a:t>
            </a:r>
            <a:endParaRPr sz="1800" dirty="0">
              <a:ea typeface="宋体" panose="02010600030101010101" pitchFamily="2" charset="-122"/>
            </a:endParaRP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Python基础-2"/>
          <p:cNvPicPr>
            <a:picLocks noChangeAspect="1"/>
          </p:cNvPicPr>
          <p:nvPr/>
        </p:nvPicPr>
        <p:blipFill>
          <a:blip r:embed="rId1"/>
          <a:stretch>
            <a:fillRect/>
          </a:stretch>
        </p:blipFill>
        <p:spPr>
          <a:xfrm>
            <a:off x="2690495" y="2238375"/>
            <a:ext cx="6810375" cy="2381250"/>
          </a:xfrm>
          <a:prstGeom prst="rect">
            <a:avLst/>
          </a:prstGeom>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endParaRPr lang="en-US" sz="4800" dirty="0"/>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dirty="0">
                <a:ea typeface="宋体" panose="02010600030101010101" pitchFamily="2" charset="-122"/>
              </a:rPr>
              <a:t>简历</a:t>
            </a:r>
            <a:r>
              <a:rPr lang="en-US" altLang="zh-CN" dirty="0">
                <a:ea typeface="宋体" panose="02010600030101010101" pitchFamily="2" charset="-122"/>
              </a:rPr>
              <a:t>Updating</a:t>
            </a:r>
            <a:endParaRPr lang="zh-CN" dirty="0">
              <a:ea typeface="宋体" panose="02010600030101010101" pitchFamily="2" charset="-122"/>
            </a:endParaRPr>
          </a:p>
        </p:txBody>
      </p:sp>
      <p:sp>
        <p:nvSpPr>
          <p:cNvPr id="4" name="文本框 3"/>
          <p:cNvSpPr txBox="1"/>
          <p:nvPr/>
        </p:nvSpPr>
        <p:spPr>
          <a:xfrm>
            <a:off x="1710055" y="1293404"/>
            <a:ext cx="8771890" cy="4523105"/>
          </a:xfrm>
          <a:prstGeom prst="rect">
            <a:avLst/>
          </a:prstGeom>
          <a:noFill/>
        </p:spPr>
        <p:txBody>
          <a:bodyPr wrap="square" rtlCol="0" anchor="t">
            <a:spAutoFit/>
          </a:bodyPr>
          <a:lstStyle/>
          <a:p>
            <a:r>
              <a:rPr lang="zh-CN" altLang="en-US" dirty="0"/>
              <a:t>银行产品购买预测：采用</a:t>
            </a:r>
            <a:r>
              <a:rPr lang="en-US" altLang="zh-CN" dirty="0"/>
              <a:t>Item-based CF</a:t>
            </a:r>
            <a:r>
              <a:rPr lang="zh-CN" altLang="en-US" dirty="0"/>
              <a:t>方法，对</a:t>
            </a:r>
            <a:r>
              <a:rPr lang="en-US" altLang="zh-CN" dirty="0" err="1"/>
              <a:t>Santandery</a:t>
            </a:r>
            <a:r>
              <a:rPr lang="zh-CN" altLang="en-US" dirty="0"/>
              <a:t>银行的用户产品购买数据进行分析，并对未来可能购买的产品进行预测</a:t>
            </a:r>
            <a:endParaRPr lang="zh-CN" altLang="en-US" dirty="0"/>
          </a:p>
          <a:p>
            <a:r>
              <a:rPr lang="zh-CN" altLang="en-US" dirty="0">
                <a:sym typeface="+mn-ea"/>
              </a:rPr>
              <a:t>https://github.com/</a:t>
            </a:r>
            <a:r>
              <a:rPr lang="en-US" altLang="zh-CN" dirty="0">
                <a:sym typeface="+mn-ea"/>
              </a:rPr>
              <a:t>xxx</a:t>
            </a:r>
            <a:r>
              <a:rPr lang="zh-CN" altLang="en-US" dirty="0">
                <a:sym typeface="+mn-ea"/>
              </a:rPr>
              <a:t>/</a:t>
            </a:r>
            <a:r>
              <a:rPr lang="en-US" altLang="zh-CN" dirty="0" err="1">
                <a:sym typeface="+mn-ea"/>
              </a:rPr>
              <a:t>Santandery</a:t>
            </a:r>
            <a:endParaRPr lang="zh-CN" altLang="en-US" dirty="0">
              <a:sym typeface="+mn-ea"/>
            </a:endParaRPr>
          </a:p>
          <a:p>
            <a:endParaRPr lang="zh-CN" altLang="en-US" dirty="0"/>
          </a:p>
          <a:p>
            <a:r>
              <a:rPr lang="zh-CN" altLang="en-US" dirty="0"/>
              <a:t>电影推荐算法：基于矩阵分解的协同过滤算法（</a:t>
            </a:r>
            <a:r>
              <a:rPr lang="en-US" altLang="zh-CN" dirty="0"/>
              <a:t>ALS</a:t>
            </a:r>
            <a:r>
              <a:rPr lang="zh-CN" altLang="zh-CN" dirty="0">
                <a:ea typeface="宋体" panose="02010600030101010101" pitchFamily="2" charset="-122"/>
              </a:rPr>
              <a:t>，</a:t>
            </a:r>
            <a:r>
              <a:rPr lang="zh-CN" altLang="en-US" dirty="0"/>
              <a:t>SVD，SVD++，FunkSVD） 给</a:t>
            </a:r>
            <a:r>
              <a:rPr lang="en-US" altLang="zh-CN" dirty="0"/>
              <a:t>Netflix</a:t>
            </a:r>
            <a:r>
              <a:rPr lang="zh-CN" altLang="en-US" dirty="0"/>
              <a:t>网站进行推荐算法，</a:t>
            </a:r>
            <a:r>
              <a:rPr lang="en-US" altLang="zh-CN" dirty="0"/>
              <a:t>RMSE</a:t>
            </a:r>
            <a:r>
              <a:rPr lang="zh-CN" altLang="en-US" dirty="0"/>
              <a:t>降低到</a:t>
            </a:r>
            <a:r>
              <a:rPr lang="en-US" altLang="zh-CN" dirty="0"/>
              <a:t>0.9111</a:t>
            </a:r>
            <a:endParaRPr lang="zh-CN" altLang="en-US" dirty="0"/>
          </a:p>
          <a:p>
            <a:r>
              <a:rPr lang="zh-CN" altLang="en-US" dirty="0">
                <a:sym typeface="+mn-ea"/>
              </a:rPr>
              <a:t>https://github.com/</a:t>
            </a:r>
            <a:r>
              <a:rPr lang="en-US" altLang="zh-CN" dirty="0">
                <a:sym typeface="+mn-ea"/>
              </a:rPr>
              <a:t>xxx</a:t>
            </a:r>
            <a:r>
              <a:rPr lang="zh-CN" altLang="en-US" dirty="0">
                <a:sym typeface="+mn-ea"/>
              </a:rPr>
              <a:t>/</a:t>
            </a:r>
            <a:r>
              <a:rPr lang="en-US" dirty="0" err="1">
                <a:sym typeface="+mn-ea"/>
              </a:rPr>
              <a:t>netflix</a:t>
            </a:r>
            <a:endParaRPr lang="zh-CN" altLang="en-US" dirty="0"/>
          </a:p>
          <a:p>
            <a:endParaRPr lang="zh-CN" altLang="en-US" dirty="0"/>
          </a:p>
          <a:p>
            <a:r>
              <a:rPr lang="zh-CN" altLang="en-US" dirty="0"/>
              <a:t>CTR广告点击率预测：采用基于神经网络的</a:t>
            </a:r>
            <a:r>
              <a:rPr lang="en-US" altLang="zh-CN" dirty="0"/>
              <a:t>DeepFM</a:t>
            </a:r>
            <a:r>
              <a:rPr lang="zh-CN" altLang="en-US" dirty="0"/>
              <a:t>算法，对</a:t>
            </a:r>
            <a:r>
              <a:rPr lang="en-US" altLang="zh-CN" dirty="0"/>
              <a:t>DSP</a:t>
            </a:r>
            <a:r>
              <a:rPr lang="zh-CN" altLang="en-US" dirty="0"/>
              <a:t>公司</a:t>
            </a:r>
            <a:r>
              <a:rPr lang="en-US" altLang="zh-CN" dirty="0"/>
              <a:t>Avazu</a:t>
            </a:r>
            <a:r>
              <a:rPr lang="zh-CN" altLang="en-US" dirty="0"/>
              <a:t>的网站的广告转化率进行预测，项目中使用了线性模型及非线性模型，并进行了对比分析</a:t>
            </a:r>
            <a:endParaRPr lang="zh-CN" altLang="en-US" dirty="0"/>
          </a:p>
          <a:p>
            <a:r>
              <a:rPr lang="zh-CN" altLang="en-US" dirty="0">
                <a:sym typeface="+mn-ea"/>
              </a:rPr>
              <a:t>https://github.com/</a:t>
            </a:r>
            <a:r>
              <a:rPr lang="en-US" altLang="zh-CN" dirty="0">
                <a:sym typeface="+mn-ea"/>
              </a:rPr>
              <a:t>xxx</a:t>
            </a:r>
            <a:r>
              <a:rPr lang="zh-CN" altLang="en-US" dirty="0">
                <a:sym typeface="+mn-ea"/>
              </a:rPr>
              <a:t>/avazu-ctr-prediction</a:t>
            </a:r>
            <a:endParaRPr lang="zh-CN" altLang="en-US" dirty="0"/>
          </a:p>
          <a:p>
            <a:endParaRPr lang="zh-CN" altLang="en-US" dirty="0"/>
          </a:p>
          <a:p>
            <a:r>
              <a:rPr lang="zh-CN" altLang="en-US" dirty="0"/>
              <a:t>房屋价格走势预测引擎：通过时间序列算法，分析</a:t>
            </a:r>
            <a:r>
              <a:rPr lang="zh-CN" altLang="en-US" dirty="0">
                <a:sym typeface="+mn-ea"/>
              </a:rPr>
              <a:t>北京、上海、广州</a:t>
            </a:r>
            <a:r>
              <a:rPr lang="zh-CN" altLang="en-US" dirty="0"/>
              <a:t>过去</a:t>
            </a:r>
            <a:r>
              <a:rPr lang="en-US" altLang="zh-CN" dirty="0"/>
              <a:t>4</a:t>
            </a:r>
            <a:r>
              <a:rPr lang="zh-CN" altLang="en-US" dirty="0"/>
              <a:t>年（</a:t>
            </a:r>
            <a:r>
              <a:rPr lang="en-US" altLang="zh-CN" dirty="0"/>
              <a:t>2015.8-2019.12</a:t>
            </a:r>
            <a:r>
              <a:rPr lang="zh-CN" altLang="en-US" dirty="0"/>
              <a:t>）的房屋历史价格，预测未来6个月（20</a:t>
            </a:r>
            <a:r>
              <a:rPr lang="en-US" altLang="zh-CN" dirty="0"/>
              <a:t>20</a:t>
            </a:r>
            <a:r>
              <a:rPr lang="zh-CN" altLang="en-US" dirty="0"/>
              <a:t>.</a:t>
            </a:r>
            <a:r>
              <a:rPr lang="en-US" altLang="zh-CN" dirty="0"/>
              <a:t>1</a:t>
            </a:r>
            <a:r>
              <a:rPr lang="zh-CN" altLang="en-US" dirty="0"/>
              <a:t>-2020.</a:t>
            </a:r>
            <a:r>
              <a:rPr lang="en-US" altLang="zh-CN" dirty="0"/>
              <a:t>6</a:t>
            </a:r>
            <a:r>
              <a:rPr lang="zh-CN" altLang="en-US" dirty="0"/>
              <a:t>）不同区的价格走势 </a:t>
            </a:r>
            <a:r>
              <a:rPr lang="zh-CN" altLang="en-US" dirty="0">
                <a:sym typeface="+mn-ea"/>
              </a:rPr>
              <a:t>https://github.com/</a:t>
            </a:r>
            <a:r>
              <a:rPr lang="en-US" altLang="zh-CN" dirty="0">
                <a:sym typeface="+mn-ea"/>
              </a:rPr>
              <a:t>xxx</a:t>
            </a:r>
            <a:r>
              <a:rPr lang="zh-CN" altLang="en-US" dirty="0">
                <a:sym typeface="+mn-ea"/>
              </a:rPr>
              <a:t>/</a:t>
            </a:r>
            <a:r>
              <a:rPr lang="en-US" altLang="zh-CN" dirty="0">
                <a:sym typeface="+mn-ea"/>
              </a:rPr>
              <a:t>house-price</a:t>
            </a:r>
            <a:r>
              <a:rPr lang="zh-CN" altLang="en-US" dirty="0">
                <a:sym typeface="+mn-ea"/>
              </a:rPr>
              <a:t>-prediction</a:t>
            </a:r>
            <a:endParaRPr lang="zh-CN" altLang="en-US" dirty="0"/>
          </a:p>
          <a:p>
            <a:endParaRPr lang="zh-CN" altLang="en-US" dirty="0"/>
          </a:p>
        </p:txBody>
      </p:sp>
    </p:spTree>
    <p:custDataLst>
      <p:tags r:id="rId1"/>
    </p:custData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dirty="0">
                <a:ea typeface="宋体" panose="02010600030101010101" pitchFamily="2" charset="-122"/>
              </a:rPr>
              <a:t>简历</a:t>
            </a:r>
            <a:r>
              <a:rPr lang="en-US" altLang="zh-CN" dirty="0">
                <a:ea typeface="宋体" panose="02010600030101010101" pitchFamily="2" charset="-122"/>
              </a:rPr>
              <a:t>Updating</a:t>
            </a:r>
            <a:endParaRPr lang="zh-CN" dirty="0">
              <a:ea typeface="宋体" panose="02010600030101010101" pitchFamily="2" charset="-122"/>
            </a:endParaRPr>
          </a:p>
        </p:txBody>
      </p:sp>
      <p:sp>
        <p:nvSpPr>
          <p:cNvPr id="4" name="文本框 3"/>
          <p:cNvSpPr txBox="1"/>
          <p:nvPr/>
        </p:nvSpPr>
        <p:spPr>
          <a:xfrm>
            <a:off x="1710055" y="1293404"/>
            <a:ext cx="8771890" cy="5354320"/>
          </a:xfrm>
          <a:prstGeom prst="rect">
            <a:avLst/>
          </a:prstGeom>
          <a:noFill/>
        </p:spPr>
        <p:txBody>
          <a:bodyPr wrap="square" rtlCol="0" anchor="t">
            <a:spAutoFit/>
          </a:bodyPr>
          <a:lstStyle/>
          <a:p>
            <a:r>
              <a:rPr lang="zh-CN" altLang="en-US" dirty="0">
                <a:sym typeface="+mn-ea"/>
              </a:rPr>
              <a:t>邮件数据分析：通过PageRank算法分析邮件中的人物关系图谱，并针对邮件数量较大的情况筛选出重要的人物，进行绘制：https://github.com/</a:t>
            </a:r>
            <a:r>
              <a:rPr lang="en-US" altLang="zh-CN" dirty="0">
                <a:sym typeface="+mn-ea"/>
              </a:rPr>
              <a:t>xxx</a:t>
            </a:r>
            <a:r>
              <a:rPr lang="zh-CN" altLang="en-US" dirty="0">
                <a:sym typeface="+mn-ea"/>
              </a:rPr>
              <a:t>/PageRank</a:t>
            </a:r>
            <a:endParaRPr lang="zh-CN" altLang="en-US" dirty="0"/>
          </a:p>
          <a:p>
            <a:endParaRPr lang="zh-CN" altLang="en-US" dirty="0"/>
          </a:p>
          <a:p>
            <a:r>
              <a:rPr lang="zh-CN" altLang="en-US" dirty="0">
                <a:sym typeface="+mn-ea"/>
              </a:rPr>
              <a:t>电影数据集关联规则挖掘：采用Apriori算法，分析电影数据集中的导演和演员信息，从而发现导演和演员之间的频繁项集及关联规则：https://github.com/</a:t>
            </a:r>
            <a:r>
              <a:rPr lang="en-US" altLang="zh-CN" dirty="0">
                <a:sym typeface="+mn-ea"/>
              </a:rPr>
              <a:t>xxx</a:t>
            </a:r>
            <a:r>
              <a:rPr lang="zh-CN" altLang="en-US" dirty="0">
                <a:sym typeface="+mn-ea"/>
              </a:rPr>
              <a:t>/Apriori </a:t>
            </a:r>
            <a:endParaRPr lang="zh-CN" altLang="en-US" dirty="0"/>
          </a:p>
          <a:p>
            <a:endParaRPr lang="zh-CN" altLang="en-US" dirty="0"/>
          </a:p>
          <a:p>
            <a:r>
              <a:rPr lang="zh-CN" altLang="en-US" dirty="0">
                <a:sym typeface="+mn-ea"/>
              </a:rPr>
              <a:t>信用卡违约率分析：针对台湾某银行信用卡的数据，构建一个分析信用卡违约率的分类器。采用Random Forest算法，信用卡违约率识别率在80%左右：https://github.com/</a:t>
            </a:r>
            <a:r>
              <a:rPr lang="en-US" altLang="zh-CN" dirty="0">
                <a:sym typeface="+mn-ea"/>
              </a:rPr>
              <a:t>xxx</a:t>
            </a:r>
            <a:r>
              <a:rPr lang="zh-CN" altLang="en-US" dirty="0">
                <a:sym typeface="+mn-ea"/>
              </a:rPr>
              <a:t>/credit_default</a:t>
            </a:r>
            <a:endParaRPr lang="zh-CN" altLang="en-US" dirty="0"/>
          </a:p>
          <a:p>
            <a:r>
              <a:rPr lang="zh-CN" altLang="en-US" dirty="0">
                <a:sym typeface="+mn-ea"/>
              </a:rPr>
              <a:t> </a:t>
            </a:r>
            <a:endParaRPr lang="zh-CN" altLang="en-US" dirty="0"/>
          </a:p>
          <a:p>
            <a:r>
              <a:rPr lang="zh-CN" altLang="en-US" dirty="0">
                <a:sym typeface="+mn-ea"/>
              </a:rPr>
              <a:t>信用卡欺诈分析：针对欧洲某银行信用卡交易数据，构建一个信用卡交易欺诈识别器。采用逻辑回归算法，通过数据可视化方式对混淆矩阵进行展示，统计模型的精确率，召回率和F1值，F1值为0.712，并绘制了精确率和召回率的曲线关系：https://github.com/</a:t>
            </a:r>
            <a:r>
              <a:rPr lang="en-US" altLang="zh-CN" dirty="0">
                <a:sym typeface="+mn-ea"/>
              </a:rPr>
              <a:t>xxx</a:t>
            </a:r>
            <a:r>
              <a:rPr lang="zh-CN" altLang="en-US" dirty="0">
                <a:sym typeface="+mn-ea"/>
              </a:rPr>
              <a:t>/credit_fraud</a:t>
            </a:r>
            <a:endParaRPr lang="zh-CN" altLang="en-US" dirty="0"/>
          </a:p>
          <a:p>
            <a:r>
              <a:rPr lang="zh-CN" altLang="en-US" dirty="0">
                <a:sym typeface="+mn-ea"/>
              </a:rPr>
              <a:t> </a:t>
            </a:r>
            <a:endParaRPr lang="zh-CN" altLang="en-US" dirty="0"/>
          </a:p>
          <a:p>
            <a:r>
              <a:rPr lang="zh-CN" altLang="en-US" dirty="0">
                <a:sym typeface="+mn-ea"/>
              </a:rPr>
              <a:t>比特币走势分析：分析2012年1月1日到2018年10月31日的比特币价格数据，并采用时间序列方法，构建自回归滑动平均模型（ARMA模型），预测未来8个月比特币的价格走势。预测结果表明比特币将在8个月内降低到4000美金左右，与实际比特币价格趋势吻合（实际最低降到4000美金以下）：https://github.com/</a:t>
            </a:r>
            <a:r>
              <a:rPr lang="en-US" altLang="zh-CN" dirty="0">
                <a:sym typeface="+mn-ea"/>
              </a:rPr>
              <a:t>xxx</a:t>
            </a:r>
            <a:r>
              <a:rPr lang="zh-CN" altLang="en-US" dirty="0">
                <a:sym typeface="+mn-ea"/>
              </a:rPr>
              <a:t>/bitcoin</a:t>
            </a:r>
            <a:endParaRPr lang="zh-CN" altLang="en-US" dirty="0"/>
          </a:p>
        </p:txBody>
      </p:sp>
    </p:spTree>
    <p:custDataLst>
      <p:tags r:id="rId1"/>
    </p:custData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MF</a:t>
            </a:r>
            <a:r>
              <a:rPr lang="zh-CN" dirty="0">
                <a:ea typeface="宋体" panose="02010600030101010101" pitchFamily="2" charset="-122"/>
                <a:sym typeface="+mn-ea"/>
              </a:rPr>
              <a:t>在工作中的应用</a:t>
            </a:r>
            <a:endParaRPr lang="zh-CN" altLang="en-US"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737870" y="1231900"/>
            <a:ext cx="3754120" cy="5336540"/>
          </a:xfrm>
          <a:prstGeom prst="rect">
            <a:avLst/>
          </a:prstGeom>
        </p:spPr>
      </p:pic>
      <p:pic>
        <p:nvPicPr>
          <p:cNvPr id="5" name="图片 4"/>
          <p:cNvPicPr>
            <a:picLocks noChangeAspect="1"/>
          </p:cNvPicPr>
          <p:nvPr/>
        </p:nvPicPr>
        <p:blipFill>
          <a:blip r:embed="rId2"/>
          <a:stretch>
            <a:fillRect/>
          </a:stretch>
        </p:blipFill>
        <p:spPr>
          <a:xfrm>
            <a:off x="4939665" y="1231900"/>
            <a:ext cx="4869815" cy="522605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545465" y="1784350"/>
            <a:ext cx="4700270" cy="35147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rPr>
              <a:t>为用户找到其感兴趣的item推荐给他</a:t>
            </a:r>
            <a:endParaRPr sz="2000" dirty="0">
              <a:ea typeface="宋体" panose="02010600030101010101" pitchFamily="2" charset="-122"/>
            </a:endParaRPr>
          </a:p>
          <a:p>
            <a:pPr>
              <a:lnSpc>
                <a:spcPct val="150000"/>
              </a:lnSpc>
            </a:pPr>
            <a:r>
              <a:rPr sz="2000" dirty="0">
                <a:ea typeface="宋体" panose="02010600030101010101" pitchFamily="2" charset="-122"/>
              </a:rPr>
              <a:t>用矩阵表示收集到的用户行为数据</a:t>
            </a:r>
            <a:r>
              <a:rPr lang="zh-CN" sz="2000" dirty="0">
                <a:ea typeface="宋体" panose="02010600030101010101" pitchFamily="2" charset="-122"/>
              </a:rPr>
              <a:t>，</a:t>
            </a:r>
            <a:r>
              <a:rPr lang="en-US" altLang="zh-CN" sz="2000" dirty="0">
                <a:ea typeface="宋体" panose="02010600030101010101" pitchFamily="2" charset="-122"/>
              </a:rPr>
              <a:t>12</a:t>
            </a:r>
            <a:r>
              <a:rPr lang="zh-CN" altLang="en-US" sz="2000" dirty="0">
                <a:ea typeface="宋体" panose="02010600030101010101" pitchFamily="2" charset="-122"/>
              </a:rPr>
              <a:t>个用户，</a:t>
            </a:r>
            <a:r>
              <a:rPr lang="en-US" altLang="zh-CN" sz="2000" dirty="0">
                <a:ea typeface="宋体" panose="02010600030101010101" pitchFamily="2" charset="-122"/>
              </a:rPr>
              <a:t>9</a:t>
            </a:r>
            <a:r>
              <a:rPr lang="zh-CN" altLang="en-US" sz="2000" dirty="0">
                <a:ea typeface="宋体" panose="02010600030101010101" pitchFamily="2" charset="-122"/>
              </a:rPr>
              <a:t>部电影</a:t>
            </a:r>
            <a:endParaRPr lang="zh-CN" altLang="en-US" sz="2000" dirty="0">
              <a:ea typeface="宋体" panose="02010600030101010101" pitchFamily="2" charset="-122"/>
            </a:endParaRPr>
          </a:p>
          <a:p>
            <a:pPr>
              <a:lnSpc>
                <a:spcPct val="150000"/>
              </a:lnSpc>
            </a:pPr>
            <a:endParaRPr lang="zh-CN" altLang="en-US" sz="2000" dirty="0">
              <a:ea typeface="宋体" panose="02010600030101010101" pitchFamily="2" charset="-122"/>
            </a:endParaRPr>
          </a:p>
        </p:txBody>
      </p:sp>
      <p:graphicFrame>
        <p:nvGraphicFramePr>
          <p:cNvPr id="3" name="表格 2"/>
          <p:cNvGraphicFramePr/>
          <p:nvPr/>
        </p:nvGraphicFramePr>
        <p:xfrm>
          <a:off x="5245735" y="1784350"/>
          <a:ext cx="6794500" cy="3289300"/>
        </p:xfrm>
        <a:graphic>
          <a:graphicData uri="http://schemas.openxmlformats.org/drawingml/2006/table">
            <a:tbl>
              <a:tblPr firstRow="1" bandRow="1">
                <a:tableStyleId>{5C22544A-7EE6-4342-B048-85BDC9FD1C3A}</a:tableStyleId>
              </a:tblPr>
              <a:tblGrid>
                <a:gridCol w="622300"/>
                <a:gridCol w="685800"/>
                <a:gridCol w="647700"/>
                <a:gridCol w="749300"/>
                <a:gridCol w="723900"/>
                <a:gridCol w="685800"/>
                <a:gridCol w="685800"/>
                <a:gridCol w="685800"/>
                <a:gridCol w="622300"/>
                <a:gridCol w="685800"/>
              </a:tblGrid>
              <a:tr h="39370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红海行动</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战狼2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湄公河行动2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汪汪队立大功</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小猪佩奇</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超级飞侠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小时代4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致青春</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同桌的你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lstStyle/>
                    <a:p>
                      <a:pPr algn="l">
                        <a:buNone/>
                      </a:pPr>
                      <a:r>
                        <a:rPr lang="en-US" sz="1100">
                          <a:solidFill>
                            <a:srgbClr val="000000"/>
                          </a:solidFill>
                          <a:latin typeface="宋体" panose="02010600030101010101" pitchFamily="2" charset="-122"/>
                        </a:rPr>
                        <a:t>user 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lstStyle/>
                    <a:p>
                      <a:pPr algn="l">
                        <a:buNone/>
                      </a:pPr>
                      <a:r>
                        <a:rPr lang="en-US" sz="1100">
                          <a:solidFill>
                            <a:srgbClr val="000000"/>
                          </a:solidFill>
                          <a:latin typeface="宋体" panose="02010600030101010101" pitchFamily="2" charset="-122"/>
                        </a:rPr>
                        <a:t>user 5</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10</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915670" y="1936115"/>
            <a:ext cx="4525010" cy="35147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rPr>
              <a:t>矩阵分解要做的是预测出矩阵中</a:t>
            </a:r>
            <a:r>
              <a:rPr lang="zh-CN" sz="2000" dirty="0">
                <a:ea typeface="宋体" panose="02010600030101010101" pitchFamily="2" charset="-122"/>
              </a:rPr>
              <a:t>缺失的</a:t>
            </a:r>
            <a:r>
              <a:rPr sz="2000" dirty="0">
                <a:ea typeface="宋体" panose="02010600030101010101" pitchFamily="2" charset="-122"/>
              </a:rPr>
              <a:t>评分，使得预测评分能反映用户</a:t>
            </a:r>
            <a:r>
              <a:rPr lang="zh-CN" sz="2000" dirty="0">
                <a:ea typeface="宋体" panose="02010600030101010101" pitchFamily="2" charset="-122"/>
              </a:rPr>
              <a:t>的</a:t>
            </a:r>
            <a:r>
              <a:rPr sz="2000" dirty="0">
                <a:ea typeface="宋体" panose="02010600030101010101" pitchFamily="2" charset="-122"/>
              </a:rPr>
              <a:t>喜欢程度</a:t>
            </a:r>
            <a:endParaRPr sz="2000" dirty="0">
              <a:ea typeface="宋体" panose="02010600030101010101" pitchFamily="2" charset="-122"/>
            </a:endParaRPr>
          </a:p>
          <a:p>
            <a:pPr>
              <a:lnSpc>
                <a:spcPct val="150000"/>
              </a:lnSpc>
            </a:pPr>
            <a:r>
              <a:rPr sz="2000" dirty="0">
                <a:ea typeface="宋体" panose="02010600030101010101" pitchFamily="2" charset="-122"/>
              </a:rPr>
              <a:t>可以把预测评分最高的前K</a:t>
            </a:r>
            <a:r>
              <a:rPr lang="zh-CN" sz="2000" dirty="0">
                <a:ea typeface="宋体" panose="02010600030101010101" pitchFamily="2" charset="-122"/>
              </a:rPr>
              <a:t>个电影</a:t>
            </a:r>
            <a:r>
              <a:rPr sz="2000" dirty="0">
                <a:ea typeface="宋体" panose="02010600030101010101" pitchFamily="2" charset="-122"/>
              </a:rPr>
              <a:t>推荐给用户了。</a:t>
            </a:r>
            <a:endParaRPr sz="2000"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5517515" y="2279015"/>
            <a:ext cx="6610350" cy="317182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915670" y="1936115"/>
            <a:ext cx="4525010" cy="3514725"/>
          </a:xfrm>
          <a:prstGeom prst="rect">
            <a:avLst/>
          </a:prstGeom>
          <a:ln w="12700">
            <a:miter lim="400000"/>
          </a:ln>
        </p:spPr>
        <p:txBody>
          <a:bodyPr lIns="45719" rIns="45719">
            <a:normAutofit fontScale="97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如何从评分矩阵中</a:t>
            </a:r>
            <a:r>
              <a:rPr sz="2000" dirty="0">
                <a:ea typeface="宋体" panose="02010600030101010101" pitchFamily="2" charset="-122"/>
              </a:rPr>
              <a:t>分解出User矩阵和</a:t>
            </a:r>
            <a:r>
              <a:rPr lang="en-US" sz="2000" dirty="0">
                <a:ea typeface="宋体" panose="02010600030101010101" pitchFamily="2" charset="-122"/>
              </a:rPr>
              <a:t>Item</a:t>
            </a:r>
            <a:r>
              <a:rPr lang="zh-CN" altLang="en-US" sz="2000" dirty="0">
                <a:ea typeface="宋体" panose="02010600030101010101" pitchFamily="2" charset="-122"/>
              </a:rPr>
              <a:t>矩阵</a:t>
            </a:r>
            <a:endParaRPr sz="2000" dirty="0">
              <a:ea typeface="宋体" panose="02010600030101010101" pitchFamily="2" charset="-122"/>
            </a:endParaRPr>
          </a:p>
          <a:p>
            <a:pPr>
              <a:lnSpc>
                <a:spcPct val="150000"/>
              </a:lnSpc>
            </a:pPr>
            <a:r>
              <a:rPr lang="zh-CN" sz="2000" dirty="0">
                <a:ea typeface="宋体" panose="02010600030101010101" pitchFamily="2" charset="-122"/>
              </a:rPr>
              <a:t>只有左侧的评分矩阵</a:t>
            </a:r>
            <a:r>
              <a:rPr lang="en-US" altLang="zh-CN" sz="2000" dirty="0">
                <a:ea typeface="宋体" panose="02010600030101010101" pitchFamily="2" charset="-122"/>
              </a:rPr>
              <a:t>R</a:t>
            </a:r>
            <a:r>
              <a:rPr lang="zh-CN" altLang="en-US" sz="2000" dirty="0">
                <a:ea typeface="宋体" panose="02010600030101010101" pitchFamily="2" charset="-122"/>
              </a:rPr>
              <a:t>是已知的</a:t>
            </a:r>
            <a:endParaRPr lang="zh-CN" altLang="en-US" sz="2000" dirty="0">
              <a:ea typeface="宋体" panose="02010600030101010101" pitchFamily="2" charset="-122"/>
            </a:endParaRPr>
          </a:p>
          <a:p>
            <a:pPr>
              <a:lnSpc>
                <a:spcPct val="150000"/>
              </a:lnSpc>
            </a:pPr>
            <a:r>
              <a:rPr sz="2000" dirty="0">
                <a:ea typeface="宋体" panose="02010600030101010101" pitchFamily="2" charset="-122"/>
              </a:rPr>
              <a:t>User矩阵和Item矩阵</a:t>
            </a:r>
            <a:r>
              <a:rPr lang="zh-CN" sz="2000" dirty="0">
                <a:ea typeface="宋体" panose="02010600030101010101" pitchFamily="2" charset="-122"/>
              </a:rPr>
              <a:t>是</a:t>
            </a:r>
            <a:r>
              <a:rPr sz="2000" dirty="0">
                <a:ea typeface="宋体" panose="02010600030101010101" pitchFamily="2" charset="-122"/>
              </a:rPr>
              <a:t>未知</a:t>
            </a:r>
            <a:endParaRPr sz="2000" dirty="0">
              <a:ea typeface="宋体" panose="02010600030101010101" pitchFamily="2" charset="-122"/>
            </a:endParaRPr>
          </a:p>
          <a:p>
            <a:pPr>
              <a:lnSpc>
                <a:spcPct val="150000"/>
              </a:lnSpc>
            </a:pPr>
            <a:r>
              <a:rPr lang="zh-CN" sz="2000" dirty="0">
                <a:ea typeface="宋体" panose="02010600030101010101" pitchFamily="2" charset="-122"/>
              </a:rPr>
              <a:t>学习出</a:t>
            </a:r>
            <a:r>
              <a:rPr sz="2000" dirty="0">
                <a:ea typeface="宋体" panose="02010600030101010101" pitchFamily="2" charset="-122"/>
                <a:sym typeface="+mn-ea"/>
              </a:rPr>
              <a:t>User矩阵和Item矩阵</a:t>
            </a:r>
            <a:r>
              <a:rPr lang="zh-CN" sz="2000" dirty="0">
                <a:ea typeface="宋体" panose="02010600030101010101" pitchFamily="2" charset="-122"/>
                <a:sym typeface="+mn-ea"/>
              </a:rPr>
              <a:t>，使得</a:t>
            </a:r>
            <a:r>
              <a:rPr lang="en-US" altLang="zh-CN" sz="2000" dirty="0">
                <a:ea typeface="宋体" panose="02010600030101010101" pitchFamily="2" charset="-122"/>
                <a:sym typeface="+mn-ea"/>
              </a:rPr>
              <a:t>User</a:t>
            </a:r>
            <a:r>
              <a:rPr lang="zh-CN" altLang="zh-CN" sz="2000" dirty="0">
                <a:ea typeface="宋体" panose="02010600030101010101" pitchFamily="2" charset="-122"/>
                <a:sym typeface="+mn-ea"/>
              </a:rPr>
              <a:t>矩阵</a:t>
            </a:r>
            <a:r>
              <a:rPr lang="en-US" altLang="zh-CN" sz="2000" dirty="0">
                <a:ea typeface="宋体" panose="02010600030101010101" pitchFamily="2" charset="-122"/>
                <a:sym typeface="+mn-ea"/>
              </a:rPr>
              <a:t>*Item</a:t>
            </a:r>
            <a:r>
              <a:rPr lang="zh-CN" altLang="zh-CN" sz="2000" dirty="0">
                <a:ea typeface="宋体" panose="02010600030101010101" pitchFamily="2" charset="-122"/>
                <a:sym typeface="+mn-ea"/>
              </a:rPr>
              <a:t>矩阵与评分矩阵中已知的评分差异最小 </a:t>
            </a:r>
            <a:r>
              <a:rPr lang="en-US" altLang="zh-CN" sz="2000" dirty="0">
                <a:ea typeface="宋体" panose="02010600030101010101" pitchFamily="2" charset="-122"/>
                <a:sym typeface="+mn-ea"/>
              </a:rPr>
              <a:t>=&gt; </a:t>
            </a:r>
            <a:r>
              <a:rPr lang="zh-CN" altLang="zh-CN" sz="2000" dirty="0">
                <a:ea typeface="宋体" panose="02010600030101010101" pitchFamily="2" charset="-122"/>
                <a:sym typeface="+mn-ea"/>
              </a:rPr>
              <a:t>最优化问题</a:t>
            </a:r>
            <a:endParaRPr sz="2000"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5517515" y="2279015"/>
            <a:ext cx="6610350" cy="317182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433705" y="1238250"/>
            <a:ext cx="6863080" cy="22606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500" dirty="0">
                <a:ea typeface="宋体" panose="02010600030101010101" pitchFamily="2" charset="-122"/>
              </a:rPr>
              <a:t>观察</a:t>
            </a:r>
            <a:r>
              <a:rPr lang="en-US" altLang="zh-CN" sz="1500" dirty="0">
                <a:ea typeface="宋体" panose="02010600030101010101" pitchFamily="2" charset="-122"/>
              </a:rPr>
              <a:t>User</a:t>
            </a:r>
            <a:r>
              <a:rPr lang="zh-CN" altLang="en-US" sz="1500" dirty="0">
                <a:ea typeface="宋体" panose="02010600030101010101" pitchFamily="2" charset="-122"/>
              </a:rPr>
              <a:t>矩阵：</a:t>
            </a:r>
            <a:r>
              <a:rPr sz="1500" dirty="0">
                <a:ea typeface="宋体" panose="02010600030101010101" pitchFamily="2" charset="-122"/>
              </a:rPr>
              <a:t>用户的听歌爱好体现在</a:t>
            </a:r>
            <a:r>
              <a:rPr lang="en-US" sz="1500" dirty="0">
                <a:ea typeface="宋体" panose="02010600030101010101" pitchFamily="2" charset="-122"/>
              </a:rPr>
              <a:t>User</a:t>
            </a:r>
            <a:r>
              <a:rPr sz="1500" dirty="0">
                <a:ea typeface="宋体" panose="02010600030101010101" pitchFamily="2" charset="-122"/>
              </a:rPr>
              <a:t>向量上</a:t>
            </a:r>
            <a:endParaRPr sz="1500" dirty="0">
              <a:ea typeface="宋体" panose="02010600030101010101" pitchFamily="2" charset="-122"/>
            </a:endParaRPr>
          </a:p>
          <a:p>
            <a:pPr>
              <a:lnSpc>
                <a:spcPct val="150000"/>
              </a:lnSpc>
            </a:pPr>
            <a:r>
              <a:rPr sz="1500" dirty="0">
                <a:ea typeface="宋体" panose="02010600030101010101" pitchFamily="2" charset="-122"/>
              </a:rPr>
              <a:t>观察Item矩阵，</a:t>
            </a:r>
            <a:r>
              <a:rPr lang="zh-CN" sz="1500" dirty="0">
                <a:ea typeface="宋体" panose="02010600030101010101" pitchFamily="2" charset="-122"/>
              </a:rPr>
              <a:t>电影</a:t>
            </a:r>
            <a:r>
              <a:rPr sz="1500" dirty="0">
                <a:ea typeface="宋体" panose="02010600030101010101" pitchFamily="2" charset="-122"/>
              </a:rPr>
              <a:t>的风格也会体现在</a:t>
            </a:r>
            <a:r>
              <a:rPr lang="en-US" sz="1500" dirty="0">
                <a:ea typeface="宋体" panose="02010600030101010101" pitchFamily="2" charset="-122"/>
              </a:rPr>
              <a:t>Item</a:t>
            </a:r>
            <a:r>
              <a:rPr sz="1500" dirty="0">
                <a:ea typeface="宋体" panose="02010600030101010101" pitchFamily="2" charset="-122"/>
              </a:rPr>
              <a:t>向量上</a:t>
            </a:r>
            <a:endParaRPr sz="1500" dirty="0">
              <a:ea typeface="宋体" panose="02010600030101010101" pitchFamily="2" charset="-122"/>
            </a:endParaRPr>
          </a:p>
          <a:p>
            <a:pPr>
              <a:lnSpc>
                <a:spcPct val="150000"/>
              </a:lnSpc>
            </a:pPr>
            <a:r>
              <a:rPr sz="1500" dirty="0">
                <a:ea typeface="宋体" panose="02010600030101010101" pitchFamily="2" charset="-122"/>
              </a:rPr>
              <a:t>MF用user向量和item向量的内积去拟合评分矩阵中该user对该item的评分</a:t>
            </a:r>
            <a:r>
              <a:rPr lang="zh-CN" sz="1500" dirty="0">
                <a:ea typeface="宋体" panose="02010600030101010101" pitchFamily="2" charset="-122"/>
              </a:rPr>
              <a:t>，内积的大小反映了user对item的喜欢程度。内积大匹配度高，内积小匹配度低。</a:t>
            </a:r>
            <a:endParaRPr lang="zh-CN" sz="1500" dirty="0">
              <a:ea typeface="宋体" panose="02010600030101010101" pitchFamily="2" charset="-122"/>
            </a:endParaRPr>
          </a:p>
          <a:p>
            <a:pPr>
              <a:lnSpc>
                <a:spcPct val="150000"/>
              </a:lnSpc>
            </a:pPr>
            <a:r>
              <a:rPr lang="zh-CN" sz="1500" dirty="0">
                <a:ea typeface="宋体" panose="02010600030101010101" pitchFamily="2" charset="-122"/>
              </a:rPr>
              <a:t>隐含特征</a:t>
            </a:r>
            <a:r>
              <a:rPr lang="zh-CN" altLang="zh-CN" sz="1500" dirty="0">
                <a:ea typeface="宋体" panose="02010600030101010101" pitchFamily="2" charset="-122"/>
                <a:sym typeface="+mn-ea"/>
              </a:rPr>
              <a:t>个数</a:t>
            </a:r>
            <a:r>
              <a:rPr lang="en-US" altLang="zh-CN" sz="1500" dirty="0">
                <a:ea typeface="宋体" panose="02010600030101010101" pitchFamily="2" charset="-122"/>
              </a:rPr>
              <a:t>k</a:t>
            </a:r>
            <a:r>
              <a:rPr lang="zh-CN" altLang="zh-CN" sz="1500" dirty="0">
                <a:ea typeface="宋体" panose="02010600030101010101" pitchFamily="2" charset="-122"/>
              </a:rPr>
              <a:t>，</a:t>
            </a:r>
            <a:r>
              <a:rPr lang="en-US" altLang="zh-CN" sz="1500" dirty="0">
                <a:ea typeface="宋体" panose="02010600030101010101" pitchFamily="2" charset="-122"/>
              </a:rPr>
              <a:t>k</a:t>
            </a:r>
            <a:r>
              <a:rPr lang="zh-CN" altLang="zh-CN" sz="1500" dirty="0">
                <a:ea typeface="宋体" panose="02010600030101010101" pitchFamily="2" charset="-122"/>
              </a:rPr>
              <a:t>越大，隐类别分得越细，计算量越大。</a:t>
            </a:r>
            <a:endParaRPr lang="zh-CN" altLang="zh-CN" sz="1500" dirty="0">
              <a:ea typeface="宋体" panose="02010600030101010101" pitchFamily="2" charset="-122"/>
            </a:endParaRPr>
          </a:p>
        </p:txBody>
      </p:sp>
      <p:graphicFrame>
        <p:nvGraphicFramePr>
          <p:cNvPr id="3" name="表格 2"/>
          <p:cNvGraphicFramePr/>
          <p:nvPr/>
        </p:nvGraphicFramePr>
        <p:xfrm>
          <a:off x="1028065" y="3498850"/>
          <a:ext cx="2743200" cy="2938780"/>
        </p:xfrm>
        <a:graphic>
          <a:graphicData uri="http://schemas.openxmlformats.org/drawingml/2006/table">
            <a:tbl>
              <a:tblPr firstRow="1" bandRow="1">
                <a:tableStyleId>{5C22544A-7EE6-4342-B048-85BDC9FD1C3A}</a:tableStyleId>
              </a:tblPr>
              <a:tblGrid>
                <a:gridCol w="685800"/>
                <a:gridCol w="685800"/>
                <a:gridCol w="685800"/>
                <a:gridCol w="685800"/>
              </a:tblGrid>
              <a:tr h="22606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动作</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动画</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爱情</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-0.21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5</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lstStyle/>
                    <a:p>
                      <a:pPr algn="l">
                        <a:buNone/>
                      </a:pPr>
                      <a:r>
                        <a:rPr lang="en-US" sz="1100">
                          <a:solidFill>
                            <a:srgbClr val="000000"/>
                          </a:solidFill>
                          <a:latin typeface="宋体" panose="02010600030101010101" pitchFamily="2" charset="-122"/>
                        </a:rPr>
                        <a:t>user 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10</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bl>
          </a:graphicData>
        </a:graphic>
      </p:graphicFrame>
      <p:sp>
        <p:nvSpPr>
          <p:cNvPr id="4" name="Content Placeholder 2"/>
          <p:cNvSpPr txBox="1">
            <a:spLocks noGrp="1"/>
          </p:cNvSpPr>
          <p:nvPr/>
        </p:nvSpPr>
        <p:spPr>
          <a:xfrm>
            <a:off x="4095750" y="4320540"/>
            <a:ext cx="1103630" cy="1049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3800" dirty="0">
                <a:ea typeface="宋体" panose="02010600030101010101" pitchFamily="2" charset="-122"/>
              </a:rPr>
              <a:t>X</a:t>
            </a:r>
            <a:endParaRPr lang="en-US" altLang="zh-CN" sz="3800" dirty="0">
              <a:ea typeface="宋体" panose="02010600030101010101" pitchFamily="2" charset="-122"/>
            </a:endParaRPr>
          </a:p>
        </p:txBody>
      </p:sp>
      <p:graphicFrame>
        <p:nvGraphicFramePr>
          <p:cNvPr id="5" name="表格 4"/>
          <p:cNvGraphicFramePr/>
          <p:nvPr/>
        </p:nvGraphicFramePr>
        <p:xfrm>
          <a:off x="4789805" y="4432300"/>
          <a:ext cx="6068060" cy="1071880"/>
        </p:xfrm>
        <a:graphic>
          <a:graphicData uri="http://schemas.openxmlformats.org/drawingml/2006/table">
            <a:tbl>
              <a:tblPr firstRow="1" bandRow="1">
                <a:tableStyleId>{5C22544A-7EE6-4342-B048-85BDC9FD1C3A}</a:tableStyleId>
              </a:tblPr>
              <a:tblGrid>
                <a:gridCol w="555625"/>
                <a:gridCol w="612775"/>
                <a:gridCol w="578485"/>
                <a:gridCol w="669290"/>
                <a:gridCol w="646430"/>
                <a:gridCol w="612140"/>
                <a:gridCol w="612775"/>
                <a:gridCol w="612140"/>
                <a:gridCol w="555625"/>
                <a:gridCol w="612775"/>
              </a:tblGrid>
              <a:tr h="39370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红海行动</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战狼2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湄公河行动2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汪汪队立大功</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小猪佩奇</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超级飞侠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小时代4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致青春</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同桌的你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lstStyle/>
                    <a:p>
                      <a:pPr algn="l">
                        <a:buNone/>
                      </a:pPr>
                      <a:r>
                        <a:rPr lang="zh-CN" sz="1100">
                          <a:solidFill>
                            <a:srgbClr val="000000"/>
                          </a:solidFill>
                          <a:latin typeface="Arial" panose="020B0604020202020204" pitchFamily="34" charset="0"/>
                          <a:ea typeface="宋体" panose="02010600030101010101" pitchFamily="2" charset="-122"/>
                        </a:rPr>
                        <a:t>动作</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0.23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lstStyle/>
                    <a:p>
                      <a:pPr algn="l">
                        <a:buNone/>
                      </a:pPr>
                      <a:r>
                        <a:rPr lang="zh-CN" sz="1100">
                          <a:solidFill>
                            <a:srgbClr val="000000"/>
                          </a:solidFill>
                          <a:latin typeface="Arial" panose="020B0604020202020204" pitchFamily="34" charset="0"/>
                          <a:ea typeface="宋体" panose="02010600030101010101" pitchFamily="2" charset="-122"/>
                        </a:rPr>
                        <a:t>动画</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0.36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0.36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lstStyle/>
                    <a:p>
                      <a:pPr algn="l">
                        <a:buNone/>
                      </a:pPr>
                      <a:r>
                        <a:rPr lang="zh-CN" sz="1100">
                          <a:solidFill>
                            <a:srgbClr val="000000"/>
                          </a:solidFill>
                          <a:latin typeface="Arial" panose="020B0604020202020204" pitchFamily="34" charset="0"/>
                          <a:ea typeface="宋体" panose="02010600030101010101" pitchFamily="2" charset="-122"/>
                        </a:rPr>
                        <a:t>爱情</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690245" y="1925320"/>
            <a:ext cx="463169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500" dirty="0">
                <a:ea typeface="宋体" panose="02010600030101010101" pitchFamily="2" charset="-122"/>
              </a:rPr>
              <a:t>某个用户</a:t>
            </a:r>
            <a:r>
              <a:rPr lang="en-US" altLang="zh-CN" sz="1500" dirty="0">
                <a:ea typeface="宋体" panose="02010600030101010101" pitchFamily="2" charset="-122"/>
              </a:rPr>
              <a:t>u</a:t>
            </a:r>
            <a:r>
              <a:rPr lang="zh-CN" altLang="zh-CN" sz="1500" dirty="0">
                <a:ea typeface="宋体" panose="02010600030101010101" pitchFamily="2" charset="-122"/>
              </a:rPr>
              <a:t>对电影</a:t>
            </a:r>
            <a:r>
              <a:rPr lang="en-US" altLang="zh-CN" sz="1500" dirty="0">
                <a:ea typeface="宋体" panose="02010600030101010101" pitchFamily="2" charset="-122"/>
              </a:rPr>
              <a:t>i</a:t>
            </a:r>
            <a:r>
              <a:rPr lang="zh-CN" altLang="zh-CN" sz="1500" dirty="0">
                <a:ea typeface="宋体" panose="02010600030101010101" pitchFamily="2" charset="-122"/>
              </a:rPr>
              <a:t>的</a:t>
            </a:r>
            <a:r>
              <a:rPr lang="zh-CN" sz="1500" dirty="0">
                <a:ea typeface="宋体" panose="02010600030101010101" pitchFamily="2" charset="-122"/>
              </a:rPr>
              <a:t>预测评分 </a:t>
            </a:r>
            <a:r>
              <a:rPr lang="en-US" altLang="zh-CN" sz="1500" dirty="0">
                <a:ea typeface="宋体" panose="02010600030101010101" pitchFamily="2" charset="-122"/>
              </a:rPr>
              <a:t>= </a:t>
            </a:r>
            <a:r>
              <a:rPr lang="en-US" sz="1500" dirty="0">
                <a:ea typeface="宋体" panose="02010600030101010101" pitchFamily="2" charset="-122"/>
                <a:sym typeface="+mn-ea"/>
              </a:rPr>
              <a:t>User</a:t>
            </a:r>
            <a:r>
              <a:rPr sz="1500" dirty="0">
                <a:ea typeface="宋体" panose="02010600030101010101" pitchFamily="2" charset="-122"/>
                <a:sym typeface="+mn-ea"/>
              </a:rPr>
              <a:t>向量和</a:t>
            </a:r>
            <a:r>
              <a:rPr lang="en-US" sz="1500" dirty="0">
                <a:ea typeface="宋体" panose="02010600030101010101" pitchFamily="2" charset="-122"/>
                <a:sym typeface="+mn-ea"/>
              </a:rPr>
              <a:t>Item</a:t>
            </a:r>
            <a:r>
              <a:rPr sz="1500" dirty="0">
                <a:ea typeface="宋体" panose="02010600030101010101" pitchFamily="2" charset="-122"/>
                <a:sym typeface="+mn-ea"/>
              </a:rPr>
              <a:t>向量的内积</a:t>
            </a:r>
            <a:endParaRPr lang="en-US" sz="1500" dirty="0">
              <a:ea typeface="宋体" panose="02010600030101010101" pitchFamily="2" charset="-122"/>
            </a:endParaRPr>
          </a:p>
          <a:p>
            <a:pPr>
              <a:lnSpc>
                <a:spcPct val="150000"/>
              </a:lnSpc>
            </a:pPr>
            <a:r>
              <a:rPr sz="1500" dirty="0">
                <a:ea typeface="宋体" panose="02010600030101010101" pitchFamily="2" charset="-122"/>
              </a:rPr>
              <a:t>把这两个矩阵相乘，就能得到每个用户对每</a:t>
            </a:r>
            <a:r>
              <a:rPr lang="zh-CN" sz="1500" dirty="0">
                <a:ea typeface="宋体" panose="02010600030101010101" pitchFamily="2" charset="-122"/>
              </a:rPr>
              <a:t>部电影</a:t>
            </a:r>
            <a:r>
              <a:rPr sz="1500" dirty="0">
                <a:ea typeface="宋体" panose="02010600030101010101" pitchFamily="2" charset="-122"/>
              </a:rPr>
              <a:t>的预测评分了，评分值越大，表示用户喜欢该</a:t>
            </a:r>
            <a:r>
              <a:rPr lang="zh-CN" sz="1500" dirty="0">
                <a:ea typeface="宋体" panose="02010600030101010101" pitchFamily="2" charset="-122"/>
              </a:rPr>
              <a:t>电影</a:t>
            </a:r>
            <a:r>
              <a:rPr sz="1500" dirty="0">
                <a:ea typeface="宋体" panose="02010600030101010101" pitchFamily="2" charset="-122"/>
              </a:rPr>
              <a:t>的可能性越大，该</a:t>
            </a:r>
            <a:r>
              <a:rPr lang="zh-CN" sz="1500" dirty="0">
                <a:ea typeface="宋体" panose="02010600030101010101" pitchFamily="2" charset="-122"/>
              </a:rPr>
              <a:t>电影</a:t>
            </a:r>
            <a:r>
              <a:rPr sz="1500" dirty="0">
                <a:ea typeface="宋体" panose="02010600030101010101" pitchFamily="2" charset="-122"/>
              </a:rPr>
              <a:t>就越值得推荐给用户。</a:t>
            </a:r>
            <a:endParaRPr sz="1500" dirty="0">
              <a:ea typeface="宋体" panose="02010600030101010101" pitchFamily="2" charset="-122"/>
            </a:endParaRPr>
          </a:p>
        </p:txBody>
      </p:sp>
      <p:graphicFrame>
        <p:nvGraphicFramePr>
          <p:cNvPr id="2" name="表格 1"/>
          <p:cNvGraphicFramePr/>
          <p:nvPr>
            <p:custDataLst>
              <p:tags r:id="rId1"/>
            </p:custDataLst>
          </p:nvPr>
        </p:nvGraphicFramePr>
        <p:xfrm>
          <a:off x="5321935" y="2057400"/>
          <a:ext cx="6858000" cy="3106420"/>
        </p:xfrm>
        <a:graphic>
          <a:graphicData uri="http://schemas.openxmlformats.org/drawingml/2006/table">
            <a:tbl>
              <a:tblPr firstRow="1" bandRow="1">
                <a:tableStyleId>{5C22544A-7EE6-4342-B048-85BDC9FD1C3A}</a:tableStyleId>
              </a:tblPr>
              <a:tblGrid>
                <a:gridCol w="685800"/>
                <a:gridCol w="685800"/>
                <a:gridCol w="685800"/>
                <a:gridCol w="685800"/>
                <a:gridCol w="685800"/>
                <a:gridCol w="685800"/>
                <a:gridCol w="685800"/>
                <a:gridCol w="685800"/>
                <a:gridCol w="685800"/>
                <a:gridCol w="685800"/>
              </a:tblGrid>
              <a:tr h="16510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红海行动</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战狼2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湄公河行动2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汪汪队立大功</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小猪佩奇</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超级飞侠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小时代4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致青春</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同桌的你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5</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-0.30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0.67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0.67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10</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矩阵分解的目标函数</a:t>
            </a:r>
            <a:endParaRPr lang="zh-CN" dirty="0">
              <a:ea typeface="宋体" panose="02010600030101010101" pitchFamily="2" charset="-122"/>
            </a:endParaRPr>
          </a:p>
        </p:txBody>
      </p:sp>
      <p:sp>
        <p:nvSpPr>
          <p:cNvPr id="131" name="Content Placeholder 2"/>
          <p:cNvSpPr txBox="1">
            <a:spLocks noGrp="1"/>
          </p:cNvSpPr>
          <p:nvPr/>
        </p:nvSpPr>
        <p:spPr>
          <a:xfrm>
            <a:off x="915670" y="1936115"/>
            <a:ext cx="463169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500" dirty="0">
                <a:ea typeface="宋体" panose="02010600030101010101" pitchFamily="2" charset="-122"/>
              </a:rPr>
              <a:t>表示用户u 对item i 的评分</a:t>
            </a:r>
            <a:endParaRPr sz="1500" dirty="0">
              <a:ea typeface="宋体" panose="02010600030101010101" pitchFamily="2" charset="-122"/>
            </a:endParaRPr>
          </a:p>
          <a:p>
            <a:pPr marL="0" indent="0">
              <a:lnSpc>
                <a:spcPct val="150000"/>
              </a:lnSpc>
              <a:buNone/>
            </a:pPr>
            <a:r>
              <a:rPr sz="1500" dirty="0">
                <a:ea typeface="宋体" panose="02010600030101010101" pitchFamily="2" charset="-122"/>
              </a:rPr>
              <a:t>当 &gt;0时，表示有评分，当=0时，表示没有评分，</a:t>
            </a:r>
            <a:endParaRPr sz="1500" dirty="0">
              <a:ea typeface="宋体" panose="02010600030101010101" pitchFamily="2" charset="-122"/>
            </a:endParaRPr>
          </a:p>
          <a:p>
            <a:pPr marL="0" indent="0">
              <a:lnSpc>
                <a:spcPct val="150000"/>
              </a:lnSpc>
              <a:buNone/>
            </a:pPr>
            <a:r>
              <a:rPr sz="1500" dirty="0">
                <a:ea typeface="宋体" panose="02010600030101010101" pitchFamily="2" charset="-122"/>
              </a:rPr>
              <a:t> 表示用户u 的向量</a:t>
            </a:r>
            <a:r>
              <a:rPr lang="zh-CN" sz="1500" dirty="0">
                <a:ea typeface="宋体" panose="02010600030101010101" pitchFamily="2" charset="-122"/>
              </a:rPr>
              <a:t>，</a:t>
            </a:r>
            <a:r>
              <a:rPr lang="en-US" altLang="zh-CN" sz="1500" dirty="0">
                <a:ea typeface="宋体" panose="02010600030101010101" pitchFamily="2" charset="-122"/>
              </a:rPr>
              <a:t>k</a:t>
            </a:r>
            <a:r>
              <a:rPr lang="zh-CN" altLang="en-US" sz="1500" dirty="0">
                <a:ea typeface="宋体" panose="02010600030101010101" pitchFamily="2" charset="-122"/>
              </a:rPr>
              <a:t>维</a:t>
            </a:r>
            <a:r>
              <a:rPr lang="zh-CN" altLang="zh-CN" sz="1500" dirty="0">
                <a:ea typeface="宋体" panose="02010600030101010101" pitchFamily="2" charset="-122"/>
              </a:rPr>
              <a:t>列向量</a:t>
            </a:r>
            <a:endParaRPr sz="1500" dirty="0">
              <a:ea typeface="宋体" panose="02010600030101010101" pitchFamily="2" charset="-122"/>
            </a:endParaRPr>
          </a:p>
          <a:p>
            <a:pPr marL="0" indent="0">
              <a:lnSpc>
                <a:spcPct val="150000"/>
              </a:lnSpc>
              <a:buNone/>
            </a:pPr>
            <a:r>
              <a:rPr sz="1500" dirty="0">
                <a:ea typeface="宋体" panose="02010600030101010101" pitchFamily="2" charset="-122"/>
              </a:rPr>
              <a:t>表示item i 的向量</a:t>
            </a:r>
            <a:r>
              <a:rPr lang="zh-CN" sz="1500" dirty="0">
                <a:ea typeface="宋体" panose="02010600030101010101" pitchFamily="2" charset="-122"/>
              </a:rPr>
              <a:t>，</a:t>
            </a:r>
            <a:r>
              <a:rPr lang="en-US" altLang="zh-CN" sz="1500" dirty="0">
                <a:ea typeface="宋体" panose="02010600030101010101" pitchFamily="2" charset="-122"/>
                <a:sym typeface="+mn-ea"/>
              </a:rPr>
              <a:t>k</a:t>
            </a:r>
            <a:r>
              <a:rPr lang="zh-CN" altLang="en-US" sz="1500" dirty="0">
                <a:ea typeface="宋体" panose="02010600030101010101" pitchFamily="2" charset="-122"/>
                <a:sym typeface="+mn-ea"/>
              </a:rPr>
              <a:t>维</a:t>
            </a:r>
            <a:r>
              <a:rPr lang="zh-CN" altLang="zh-CN" sz="1500" dirty="0">
                <a:ea typeface="宋体" panose="02010600030101010101" pitchFamily="2" charset="-122"/>
                <a:sym typeface="+mn-ea"/>
              </a:rPr>
              <a:t>列向量</a:t>
            </a:r>
            <a:endParaRPr lang="zh-CN" altLang="zh-CN" sz="1500" dirty="0">
              <a:ea typeface="宋体" panose="02010600030101010101" pitchFamily="2" charset="-122"/>
              <a:sym typeface="+mn-ea"/>
            </a:endParaRPr>
          </a:p>
          <a:p>
            <a:pPr marL="0" indent="0">
              <a:lnSpc>
                <a:spcPct val="150000"/>
              </a:lnSpc>
              <a:buNone/>
            </a:pPr>
            <a:r>
              <a:rPr lang="zh-CN" sz="1500" dirty="0">
                <a:ea typeface="宋体" panose="02010600030101010101" pitchFamily="2" charset="-122"/>
              </a:rPr>
              <a:t>用户矩阵</a:t>
            </a:r>
            <a:r>
              <a:rPr lang="en-US" altLang="zh-CN" sz="1500" dirty="0">
                <a:ea typeface="宋体" panose="02010600030101010101" pitchFamily="2" charset="-122"/>
              </a:rPr>
              <a:t>X</a:t>
            </a:r>
            <a:r>
              <a:rPr lang="zh-CN" altLang="en-US" sz="1500" dirty="0">
                <a:ea typeface="宋体" panose="02010600030101010101" pitchFamily="2" charset="-122"/>
              </a:rPr>
              <a:t>，用户数为</a:t>
            </a:r>
            <a:r>
              <a:rPr lang="en-US" altLang="zh-CN" sz="1500" dirty="0">
                <a:ea typeface="宋体" panose="02010600030101010101" pitchFamily="2" charset="-122"/>
              </a:rPr>
              <a:t>N</a:t>
            </a:r>
            <a:endParaRPr lang="zh-CN" altLang="en-US" sz="1500" dirty="0">
              <a:ea typeface="宋体" panose="02010600030101010101" pitchFamily="2" charset="-122"/>
            </a:endParaRPr>
          </a:p>
          <a:p>
            <a:pPr marL="0" indent="0">
              <a:lnSpc>
                <a:spcPct val="150000"/>
              </a:lnSpc>
              <a:buNone/>
            </a:pPr>
            <a:endParaRPr lang="zh-CN" altLang="en-US" sz="1500" dirty="0">
              <a:ea typeface="宋体" panose="02010600030101010101" pitchFamily="2" charset="-122"/>
            </a:endParaRPr>
          </a:p>
          <a:p>
            <a:pPr marL="0" indent="0">
              <a:lnSpc>
                <a:spcPct val="150000"/>
              </a:lnSpc>
              <a:buNone/>
            </a:pPr>
            <a:r>
              <a:rPr lang="zh-CN" altLang="en-US" sz="1500" dirty="0">
                <a:ea typeface="宋体" panose="02010600030101010101" pitchFamily="2" charset="-122"/>
              </a:rPr>
              <a:t>商品矩阵</a:t>
            </a:r>
            <a:r>
              <a:rPr lang="en-US" altLang="zh-CN" sz="1500" dirty="0">
                <a:ea typeface="宋体" panose="02010600030101010101" pitchFamily="2" charset="-122"/>
              </a:rPr>
              <a:t>Y</a:t>
            </a:r>
            <a:r>
              <a:rPr lang="zh-CN" altLang="en-US" sz="1500" dirty="0">
                <a:ea typeface="宋体" panose="02010600030101010101" pitchFamily="2" charset="-122"/>
              </a:rPr>
              <a:t>，商品数为</a:t>
            </a:r>
            <a:r>
              <a:rPr lang="en-US" altLang="zh-CN" sz="1500" dirty="0">
                <a:ea typeface="宋体" panose="02010600030101010101" pitchFamily="2" charset="-122"/>
              </a:rPr>
              <a:t>M</a:t>
            </a:r>
            <a:endParaRPr lang="zh-CN" altLang="zh-CN" sz="1500" dirty="0">
              <a:ea typeface="宋体" panose="02010600030101010101" pitchFamily="2" charset="-122"/>
            </a:endParaRPr>
          </a:p>
          <a:p>
            <a:pPr marL="0" indent="0">
              <a:lnSpc>
                <a:spcPct val="150000"/>
              </a:lnSpc>
              <a:buNone/>
            </a:pPr>
            <a:endParaRPr lang="zh-CN" altLang="zh-CN" sz="1500" dirty="0">
              <a:ea typeface="宋体" panose="02010600030101010101" pitchFamily="2" charset="-122"/>
            </a:endParaRPr>
          </a:p>
        </p:txBody>
      </p:sp>
      <p:graphicFrame>
        <p:nvGraphicFramePr>
          <p:cNvPr id="4" name="对象 -2147482616"/>
          <p:cNvGraphicFramePr>
            <a:graphicFrameLocks noChangeAspect="1"/>
          </p:cNvGraphicFramePr>
          <p:nvPr/>
        </p:nvGraphicFramePr>
        <p:xfrm>
          <a:off x="5664518" y="2524443"/>
          <a:ext cx="5375275" cy="983615"/>
        </p:xfrm>
        <a:graphic>
          <a:graphicData uri="http://schemas.openxmlformats.org/presentationml/2006/ole">
            <mc:AlternateContent xmlns:mc="http://schemas.openxmlformats.org/markup-compatibility/2006">
              <mc:Choice xmlns:v="urn:schemas-microsoft-com:vml" Requires="v">
                <p:oleObj spid="_x0000_s3090" name="" r:id="rId1" imgW="2602865" imgH="469900" progId="Equation.KSEE3">
                  <p:embed/>
                </p:oleObj>
              </mc:Choice>
              <mc:Fallback>
                <p:oleObj name="" r:id="rId1" imgW="2602865" imgH="469900" progId="Equation.KSEE3">
                  <p:embed/>
                  <p:pic>
                    <p:nvPicPr>
                      <p:cNvPr id="0" name="图片 3075"/>
                      <p:cNvPicPr/>
                      <p:nvPr/>
                    </p:nvPicPr>
                    <p:blipFill>
                      <a:blip r:embed="rId2"/>
                      <a:stretch>
                        <a:fillRect/>
                      </a:stretch>
                    </p:blipFill>
                    <p:spPr>
                      <a:xfrm>
                        <a:off x="5664518" y="2524443"/>
                        <a:ext cx="5375275" cy="983615"/>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74358" y="1936115"/>
          <a:ext cx="340995" cy="478790"/>
        </p:xfrm>
        <a:graphic>
          <a:graphicData uri="http://schemas.openxmlformats.org/presentationml/2006/ole">
            <mc:AlternateContent xmlns:mc="http://schemas.openxmlformats.org/markup-compatibility/2006">
              <mc:Choice xmlns:v="urn:schemas-microsoft-com:vml" Requires="v">
                <p:oleObj spid="_x0000_s3091" name="" r:id="rId3" imgW="165100" imgH="228600" progId="Equation.KSEE3">
                  <p:embed/>
                </p:oleObj>
              </mc:Choice>
              <mc:Fallback>
                <p:oleObj name="" r:id="rId3" imgW="165100" imgH="228600" progId="Equation.KSEE3">
                  <p:embed/>
                  <p:pic>
                    <p:nvPicPr>
                      <p:cNvPr id="0" name="图片 3075"/>
                      <p:cNvPicPr/>
                      <p:nvPr/>
                    </p:nvPicPr>
                    <p:blipFill>
                      <a:blip r:embed="rId4"/>
                      <a:stretch>
                        <a:fillRect/>
                      </a:stretch>
                    </p:blipFill>
                    <p:spPr>
                      <a:xfrm>
                        <a:off x="574358" y="1936115"/>
                        <a:ext cx="340995" cy="47879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71183" y="2852420"/>
          <a:ext cx="366395" cy="478790"/>
        </p:xfrm>
        <a:graphic>
          <a:graphicData uri="http://schemas.openxmlformats.org/presentationml/2006/ole">
            <mc:AlternateContent xmlns:mc="http://schemas.openxmlformats.org/markup-compatibility/2006">
              <mc:Choice xmlns:v="urn:schemas-microsoft-com:vml" Requires="v">
                <p:oleObj spid="_x0000_s3092" name="" r:id="rId5" imgW="177165" imgH="228600" progId="Equation.KSEE3">
                  <p:embed/>
                </p:oleObj>
              </mc:Choice>
              <mc:Fallback>
                <p:oleObj name="" r:id="rId5" imgW="177165" imgH="228600" progId="Equation.KSEE3">
                  <p:embed/>
                  <p:pic>
                    <p:nvPicPr>
                      <p:cNvPr id="0" name="图片 3075"/>
                      <p:cNvPicPr/>
                      <p:nvPr/>
                    </p:nvPicPr>
                    <p:blipFill>
                      <a:blip r:embed="rId6"/>
                      <a:stretch>
                        <a:fillRect/>
                      </a:stretch>
                    </p:blipFill>
                    <p:spPr>
                      <a:xfrm>
                        <a:off x="571183" y="2852420"/>
                        <a:ext cx="366395" cy="478790"/>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593091" y="3302635"/>
          <a:ext cx="341630" cy="478790"/>
        </p:xfrm>
        <a:graphic>
          <a:graphicData uri="http://schemas.openxmlformats.org/presentationml/2006/ole">
            <mc:AlternateContent xmlns:mc="http://schemas.openxmlformats.org/markup-compatibility/2006">
              <mc:Choice xmlns:v="urn:schemas-microsoft-com:vml" Requires="v">
                <p:oleObj spid="_x0000_s3093" name="" r:id="rId7" imgW="165100" imgH="228600" progId="Equation.KSEE3">
                  <p:embed/>
                </p:oleObj>
              </mc:Choice>
              <mc:Fallback>
                <p:oleObj name="" r:id="rId7" imgW="165100" imgH="228600" progId="Equation.KSEE3">
                  <p:embed/>
                  <p:pic>
                    <p:nvPicPr>
                      <p:cNvPr id="0" name="图片 3075"/>
                      <p:cNvPicPr/>
                      <p:nvPr/>
                    </p:nvPicPr>
                    <p:blipFill>
                      <a:blip r:embed="rId8"/>
                      <a:stretch>
                        <a:fillRect/>
                      </a:stretch>
                    </p:blipFill>
                    <p:spPr>
                      <a:xfrm>
                        <a:off x="593091" y="3302635"/>
                        <a:ext cx="341630" cy="478790"/>
                      </a:xfrm>
                      <a:prstGeom prst="rect">
                        <a:avLst/>
                      </a:prstGeom>
                      <a:noFill/>
                      <a:ln w="38100">
                        <a:noFill/>
                        <a:miter/>
                      </a:ln>
                    </p:spPr>
                  </p:pic>
                </p:oleObj>
              </mc:Fallback>
            </mc:AlternateContent>
          </a:graphicData>
        </a:graphic>
      </p:graphicFrame>
      <p:sp>
        <p:nvSpPr>
          <p:cNvPr id="11" name="Content Placeholder 2"/>
          <p:cNvSpPr txBox="1">
            <a:spLocks noGrp="1"/>
          </p:cNvSpPr>
          <p:nvPr/>
        </p:nvSpPr>
        <p:spPr>
          <a:xfrm>
            <a:off x="5726430" y="2063115"/>
            <a:ext cx="4631690"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500" dirty="0">
                <a:ea typeface="宋体" panose="02010600030101010101" pitchFamily="2" charset="-122"/>
              </a:rPr>
              <a:t>矩阵的目标函数：</a:t>
            </a:r>
            <a:endParaRPr sz="1500" dirty="0">
              <a:ea typeface="宋体" panose="02010600030101010101" pitchFamily="2" charset="-122"/>
            </a:endParaRPr>
          </a:p>
        </p:txBody>
      </p:sp>
      <p:graphicFrame>
        <p:nvGraphicFramePr>
          <p:cNvPr id="13" name="对象 -2147482616"/>
          <p:cNvGraphicFramePr>
            <a:graphicFrameLocks noChangeAspect="1"/>
          </p:cNvGraphicFramePr>
          <p:nvPr/>
        </p:nvGraphicFramePr>
        <p:xfrm>
          <a:off x="1082041" y="4237355"/>
          <a:ext cx="2366010" cy="478790"/>
        </p:xfrm>
        <a:graphic>
          <a:graphicData uri="http://schemas.openxmlformats.org/presentationml/2006/ole">
            <mc:AlternateContent xmlns:mc="http://schemas.openxmlformats.org/markup-compatibility/2006">
              <mc:Choice xmlns:v="urn:schemas-microsoft-com:vml" Requires="v">
                <p:oleObj spid="_x0000_s3094" name="" r:id="rId9" imgW="1143000" imgH="228600" progId="Equation.KSEE3">
                  <p:embed/>
                </p:oleObj>
              </mc:Choice>
              <mc:Fallback>
                <p:oleObj name="" r:id="rId9" imgW="1143000" imgH="228600" progId="Equation.KSEE3">
                  <p:embed/>
                  <p:pic>
                    <p:nvPicPr>
                      <p:cNvPr id="0" name="图片 3075"/>
                      <p:cNvPicPr/>
                      <p:nvPr/>
                    </p:nvPicPr>
                    <p:blipFill>
                      <a:blip r:embed="rId10"/>
                      <a:stretch>
                        <a:fillRect/>
                      </a:stretch>
                    </p:blipFill>
                    <p:spPr>
                      <a:xfrm>
                        <a:off x="1082041" y="4237355"/>
                        <a:ext cx="2366010" cy="47879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1081724" y="5205413"/>
          <a:ext cx="2366645" cy="452755"/>
        </p:xfrm>
        <a:graphic>
          <a:graphicData uri="http://schemas.openxmlformats.org/presentationml/2006/ole">
            <mc:AlternateContent xmlns:mc="http://schemas.openxmlformats.org/markup-compatibility/2006">
              <mc:Choice xmlns:v="urn:schemas-microsoft-com:vml" Requires="v">
                <p:oleObj spid="_x0000_s3095" name="" r:id="rId11" imgW="1143000" imgH="215900" progId="Equation.KSEE3">
                  <p:embed/>
                </p:oleObj>
              </mc:Choice>
              <mc:Fallback>
                <p:oleObj name="" r:id="rId11" imgW="1143000" imgH="215900" progId="Equation.KSEE3">
                  <p:embed/>
                  <p:pic>
                    <p:nvPicPr>
                      <p:cNvPr id="0" name="图片 3075"/>
                      <p:cNvPicPr/>
                      <p:nvPr/>
                    </p:nvPicPr>
                    <p:blipFill>
                      <a:blip r:embed="rId12"/>
                      <a:stretch>
                        <a:fillRect/>
                      </a:stretch>
                    </p:blipFill>
                    <p:spPr>
                      <a:xfrm>
                        <a:off x="1081724" y="5205413"/>
                        <a:ext cx="2366645" cy="452755"/>
                      </a:xfrm>
                      <a:prstGeom prst="rect">
                        <a:avLst/>
                      </a:prstGeom>
                      <a:noFill/>
                      <a:ln w="38100">
                        <a:noFill/>
                        <a:miter/>
                      </a:ln>
                    </p:spPr>
                  </p:pic>
                </p:oleObj>
              </mc:Fallback>
            </mc:AlternateContent>
          </a:graphicData>
        </a:graphic>
      </p:graphicFrame>
      <p:sp>
        <p:nvSpPr>
          <p:cNvPr id="17" name="下箭头 16"/>
          <p:cNvSpPr/>
          <p:nvPr/>
        </p:nvSpPr>
        <p:spPr>
          <a:xfrm>
            <a:off x="9472930" y="356885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8" name="Content Placeholder 2"/>
          <p:cNvSpPr txBox="1">
            <a:spLocks noGrp="1"/>
          </p:cNvSpPr>
          <p:nvPr/>
        </p:nvSpPr>
        <p:spPr>
          <a:xfrm>
            <a:off x="7214235" y="4087495"/>
            <a:ext cx="4631690"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500" dirty="0">
                <a:ea typeface="宋体" panose="02010600030101010101" pitchFamily="2" charset="-122"/>
              </a:rPr>
              <a:t>L2</a:t>
            </a:r>
            <a:r>
              <a:rPr lang="zh-CN" altLang="en-US" sz="1500" dirty="0">
                <a:ea typeface="宋体" panose="02010600030101010101" pitchFamily="2" charset="-122"/>
              </a:rPr>
              <a:t>正则项，保证数值计算稳定性，防止过拟合</a:t>
            </a:r>
            <a:endParaRPr lang="zh-CN" altLang="en-US" sz="1500" dirty="0">
              <a:ea typeface="宋体" panose="02010600030101010101" pitchFamily="2" charset="-122"/>
            </a:endParaRPr>
          </a:p>
        </p:txBody>
      </p:sp>
      <p:sp>
        <p:nvSpPr>
          <p:cNvPr id="22" name="下箭头 21"/>
          <p:cNvSpPr/>
          <p:nvPr/>
        </p:nvSpPr>
        <p:spPr>
          <a:xfrm rot="12240000">
            <a:off x="7604125" y="22010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3" name="Content Placeholder 2"/>
          <p:cNvSpPr txBox="1">
            <a:spLocks noGrp="1"/>
          </p:cNvSpPr>
          <p:nvPr/>
        </p:nvSpPr>
        <p:spPr>
          <a:xfrm>
            <a:off x="6808470" y="1611630"/>
            <a:ext cx="5118735"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500" dirty="0">
                <a:ea typeface="宋体" panose="02010600030101010101" pitchFamily="2" charset="-122"/>
              </a:rPr>
              <a:t>用户向量与物品向量的内积，表示用户u 对物品i 的预测评分</a:t>
            </a:r>
            <a:endParaRPr sz="1500" dirty="0">
              <a:ea typeface="宋体" panose="02010600030101010101" pitchFamily="2" charset="-122"/>
            </a:endParaRPr>
          </a:p>
        </p:txBody>
      </p:sp>
      <p:sp>
        <p:nvSpPr>
          <p:cNvPr id="24" name="Content Placeholder 2"/>
          <p:cNvSpPr txBox="1">
            <a:spLocks noGrp="1"/>
          </p:cNvSpPr>
          <p:nvPr/>
        </p:nvSpPr>
        <p:spPr>
          <a:xfrm>
            <a:off x="5897245" y="3695700"/>
            <a:ext cx="1127125"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500" dirty="0">
                <a:ea typeface="宋体" panose="02010600030101010101" pitchFamily="2" charset="-122"/>
              </a:rPr>
              <a:t>实际评分</a:t>
            </a:r>
            <a:endParaRPr sz="1500" dirty="0">
              <a:ea typeface="宋体" panose="02010600030101010101" pitchFamily="2" charset="-122"/>
            </a:endParaRPr>
          </a:p>
        </p:txBody>
      </p:sp>
      <p:sp>
        <p:nvSpPr>
          <p:cNvPr id="25" name="下箭头 24"/>
          <p:cNvSpPr/>
          <p:nvPr/>
        </p:nvSpPr>
        <p:spPr>
          <a:xfrm rot="1920000">
            <a:off x="6630670" y="326024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矩阵分解的目标函数</a:t>
            </a:r>
            <a:endParaRPr lang="zh-CN" dirty="0">
              <a:ea typeface="宋体" panose="02010600030101010101" pitchFamily="2" charset="-122"/>
            </a:endParaRPr>
          </a:p>
        </p:txBody>
      </p:sp>
      <p:sp>
        <p:nvSpPr>
          <p:cNvPr id="131" name="Content Placeholder 2"/>
          <p:cNvSpPr txBox="1">
            <a:spLocks noGrp="1"/>
          </p:cNvSpPr>
          <p:nvPr/>
        </p:nvSpPr>
        <p:spPr>
          <a:xfrm>
            <a:off x="915670" y="1936115"/>
            <a:ext cx="876998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200" dirty="0">
                <a:ea typeface="宋体" panose="02010600030101010101" pitchFamily="2" charset="-122"/>
              </a:rPr>
              <a:t>目标函数最优化问题的工程解法：</a:t>
            </a:r>
            <a:endParaRPr sz="2200" dirty="0">
              <a:ea typeface="宋体" panose="02010600030101010101" pitchFamily="2" charset="-122"/>
            </a:endParaRPr>
          </a:p>
          <a:p>
            <a:pPr>
              <a:lnSpc>
                <a:spcPct val="150000"/>
              </a:lnSpc>
            </a:pPr>
            <a:r>
              <a:rPr sz="2200" dirty="0">
                <a:ea typeface="宋体" panose="02010600030101010101" pitchFamily="2" charset="-122"/>
                <a:sym typeface="+mn-ea"/>
              </a:rPr>
              <a:t>ALS</a:t>
            </a:r>
            <a:r>
              <a:rPr lang="zh-CN" sz="2200" dirty="0">
                <a:ea typeface="宋体" panose="02010600030101010101" pitchFamily="2" charset="-122"/>
                <a:sym typeface="+mn-ea"/>
              </a:rPr>
              <a:t>，</a:t>
            </a:r>
            <a:r>
              <a:rPr sz="2200" dirty="0">
                <a:ea typeface="宋体" panose="02010600030101010101" pitchFamily="2" charset="-122"/>
                <a:sym typeface="+mn-ea"/>
              </a:rPr>
              <a:t>Alternating Least Squares</a:t>
            </a:r>
            <a:r>
              <a:rPr lang="zh-CN" sz="2200" dirty="0">
                <a:ea typeface="宋体" panose="02010600030101010101" pitchFamily="2" charset="-122"/>
                <a:sym typeface="+mn-ea"/>
              </a:rPr>
              <a:t>，交替最小二乘法</a:t>
            </a:r>
            <a:endParaRPr sz="2200" dirty="0">
              <a:ea typeface="宋体" panose="02010600030101010101" pitchFamily="2" charset="-122"/>
            </a:endParaRPr>
          </a:p>
          <a:p>
            <a:pPr>
              <a:lnSpc>
                <a:spcPct val="150000"/>
              </a:lnSpc>
            </a:pPr>
            <a:r>
              <a:rPr sz="2200" dirty="0">
                <a:ea typeface="宋体" panose="02010600030101010101" pitchFamily="2" charset="-122"/>
              </a:rPr>
              <a:t>SGD</a:t>
            </a:r>
            <a:r>
              <a:rPr lang="zh-CN" sz="2200" dirty="0">
                <a:ea typeface="宋体" panose="02010600030101010101" pitchFamily="2" charset="-122"/>
              </a:rPr>
              <a:t>，</a:t>
            </a:r>
            <a:r>
              <a:rPr sz="2200" dirty="0">
                <a:ea typeface="宋体" panose="02010600030101010101" pitchFamily="2" charset="-122"/>
              </a:rPr>
              <a:t>Stochastic Gradient Descent</a:t>
            </a:r>
            <a:r>
              <a:rPr lang="zh-CN" sz="2200" dirty="0">
                <a:ea typeface="宋体" panose="02010600030101010101" pitchFamily="2" charset="-122"/>
              </a:rPr>
              <a:t>，随机梯度下降</a:t>
            </a:r>
            <a:endParaRPr sz="2200" dirty="0">
              <a:ea typeface="宋体" panose="02010600030101010101" pitchFamily="2" charset="-122"/>
            </a:endParaRPr>
          </a:p>
          <a:p>
            <a:pPr marL="0" indent="0">
              <a:lnSpc>
                <a:spcPct val="150000"/>
              </a:lnSpc>
              <a:buNone/>
            </a:pPr>
            <a:endParaRPr sz="2200" dirty="0">
              <a:ea typeface="宋体" panose="02010600030101010101" pitchFamily="2"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ALS</a:t>
            </a:r>
            <a:r>
              <a:rPr lang="en-US" altLang="zh-CN" sz="1800" dirty="0">
                <a:ea typeface="宋体" panose="02010600030101010101" pitchFamily="2" charset="-122"/>
              </a:rPr>
              <a:t>, </a:t>
            </a:r>
            <a:r>
              <a:rPr lang="en-US" sz="1800" dirty="0">
                <a:ea typeface="宋体" panose="02010600030101010101" pitchFamily="2" charset="-122"/>
              </a:rPr>
              <a:t>A</a:t>
            </a:r>
            <a:r>
              <a:rPr sz="1800" dirty="0">
                <a:ea typeface="宋体" panose="02010600030101010101" pitchFamily="2" charset="-122"/>
              </a:rPr>
              <a:t>lternative </a:t>
            </a:r>
            <a:r>
              <a:rPr lang="en-US" sz="1800" dirty="0">
                <a:ea typeface="宋体" panose="02010600030101010101" pitchFamily="2" charset="-122"/>
              </a:rPr>
              <a:t>L</a:t>
            </a:r>
            <a:r>
              <a:rPr sz="1800" dirty="0">
                <a:ea typeface="宋体" panose="02010600030101010101" pitchFamily="2" charset="-122"/>
              </a:rPr>
              <a:t>east </a:t>
            </a:r>
            <a:r>
              <a:rPr lang="en-US" sz="1800" dirty="0">
                <a:ea typeface="宋体" panose="02010600030101010101" pitchFamily="2" charset="-122"/>
              </a:rPr>
              <a:t>S</a:t>
            </a:r>
            <a:r>
              <a:rPr sz="1800" dirty="0">
                <a:ea typeface="宋体" panose="02010600030101010101" pitchFamily="2" charset="-122"/>
              </a:rPr>
              <a:t>quare, ALS，</a:t>
            </a:r>
            <a:r>
              <a:rPr sz="1800" dirty="0">
                <a:ea typeface="宋体" panose="02010600030101010101" pitchFamily="2" charset="-122"/>
                <a:sym typeface="+mn-ea"/>
              </a:rPr>
              <a:t>交替最小二乘法</a:t>
            </a:r>
            <a:endParaRPr sz="1800" dirty="0">
              <a:ea typeface="宋体" panose="02010600030101010101" pitchFamily="2" charset="-122"/>
              <a:sym typeface="+mn-ea"/>
            </a:endParaRPr>
          </a:p>
          <a:p>
            <a:pPr>
              <a:lnSpc>
                <a:spcPct val="150000"/>
              </a:lnSpc>
            </a:pPr>
            <a:r>
              <a:rPr lang="en-US" sz="1800" dirty="0">
                <a:ea typeface="宋体" panose="02010600030101010101" pitchFamily="2" charset="-122"/>
              </a:rPr>
              <a:t>Step1</a:t>
            </a:r>
            <a:r>
              <a:rPr lang="zh-CN" sz="1800" dirty="0">
                <a:ea typeface="宋体" panose="02010600030101010101" pitchFamily="2" charset="-122"/>
              </a:rPr>
              <a:t>，</a:t>
            </a:r>
            <a:r>
              <a:rPr sz="1800" dirty="0">
                <a:ea typeface="宋体" panose="02010600030101010101" pitchFamily="2" charset="-122"/>
              </a:rPr>
              <a:t>固定</a:t>
            </a:r>
            <a:r>
              <a:rPr lang="en-US" sz="1800" dirty="0">
                <a:ea typeface="宋体" panose="02010600030101010101" pitchFamily="2" charset="-122"/>
              </a:rPr>
              <a:t>Y</a:t>
            </a:r>
            <a:r>
              <a:rPr sz="1800" dirty="0">
                <a:ea typeface="宋体" panose="02010600030101010101" pitchFamily="2" charset="-122"/>
              </a:rPr>
              <a:t> 优化</a:t>
            </a:r>
            <a:r>
              <a:rPr lang="en-US" sz="1800" dirty="0">
                <a:ea typeface="宋体" panose="02010600030101010101" pitchFamily="2" charset="-122"/>
              </a:rPr>
              <a:t>X</a:t>
            </a:r>
            <a:endParaRPr sz="1800" dirty="0">
              <a:ea typeface="宋体" panose="02010600030101010101" pitchFamily="2" charset="-122"/>
            </a:endParaRPr>
          </a:p>
          <a:p>
            <a:pPr>
              <a:lnSpc>
                <a:spcPct val="150000"/>
              </a:lnSpc>
            </a:pPr>
            <a:r>
              <a:rPr lang="en-US" sz="1800" dirty="0">
                <a:ea typeface="宋体" panose="02010600030101010101" pitchFamily="2" charset="-122"/>
                <a:sym typeface="+mn-ea"/>
              </a:rPr>
              <a:t>Step2</a:t>
            </a:r>
            <a:r>
              <a:rPr lang="zh-CN" altLang="en-US" sz="1800" dirty="0">
                <a:ea typeface="宋体" panose="02010600030101010101" pitchFamily="2" charset="-122"/>
                <a:sym typeface="+mn-ea"/>
              </a:rPr>
              <a:t>，</a:t>
            </a:r>
            <a:r>
              <a:rPr sz="1800" dirty="0">
                <a:ea typeface="宋体" panose="02010600030101010101" pitchFamily="2" charset="-122"/>
                <a:sym typeface="+mn-ea"/>
              </a:rPr>
              <a:t>固定</a:t>
            </a:r>
            <a:r>
              <a:rPr lang="en-US" sz="1800" dirty="0">
                <a:ea typeface="宋体" panose="02010600030101010101" pitchFamily="2" charset="-122"/>
                <a:sym typeface="+mn-ea"/>
              </a:rPr>
              <a:t>X</a:t>
            </a:r>
            <a:r>
              <a:rPr sz="1800" dirty="0">
                <a:ea typeface="宋体" panose="02010600030101010101" pitchFamily="2" charset="-122"/>
                <a:sym typeface="+mn-ea"/>
              </a:rPr>
              <a:t> 优化</a:t>
            </a:r>
            <a:r>
              <a:rPr lang="en-US" sz="1800" dirty="0">
                <a:ea typeface="宋体" panose="02010600030101010101" pitchFamily="2" charset="-122"/>
                <a:sym typeface="+mn-ea"/>
              </a:rPr>
              <a:t>Y</a:t>
            </a:r>
            <a:endParaRPr 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重复</a:t>
            </a:r>
            <a:r>
              <a:rPr lang="en-US" altLang="zh-CN" sz="1800" dirty="0">
                <a:ea typeface="宋体" panose="02010600030101010101" pitchFamily="2" charset="-122"/>
                <a:sym typeface="+mn-ea"/>
              </a:rPr>
              <a:t>Step1</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a:t>
            </a:r>
            <a:r>
              <a:rPr lang="en-US" sz="1800" dirty="0">
                <a:ea typeface="宋体" panose="02010600030101010101" pitchFamily="2" charset="-122"/>
                <a:sym typeface="+mn-ea"/>
              </a:rPr>
              <a:t>直到X 和Y 收敛</a:t>
            </a:r>
            <a:r>
              <a:rPr lang="zh-CN" altLang="en-US" sz="1800" dirty="0">
                <a:ea typeface="宋体" panose="02010600030101010101" pitchFamily="2" charset="-122"/>
                <a:sym typeface="+mn-ea"/>
              </a:rPr>
              <a:t>。每次固定一个矩阵，优化另一个矩阵，都是最小二乘问题</a:t>
            </a:r>
            <a:endParaRPr lang="zh-CN" altLang="en-US" sz="1800" dirty="0">
              <a:ea typeface="宋体" panose="02010600030101010101" pitchFamily="2" charset="-122"/>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N</a:t>
            </a:r>
            <a:r>
              <a:rPr lang="zh-CN" altLang="en-US" sz="1800" dirty="0">
                <a:ea typeface="宋体" panose="02010600030101010101" pitchFamily="2" charset="-122"/>
                <a:sym typeface="+mn-ea"/>
              </a:rPr>
              <a:t>次试验，每次观测值略有不同，实际观测值应该为多少？</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观测值</a:t>
            </a:r>
            <a:r>
              <a:rPr lang="en-US" altLang="zh-CN" sz="1800" dirty="0">
                <a:ea typeface="宋体" panose="02010600030101010101" pitchFamily="2" charset="-122"/>
                <a:sym typeface="+mn-ea"/>
              </a:rPr>
              <a:t>x=(9.8+9.9+9.8+10.2+10.3)/5=10</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为什么要用平均数，而不是中位数，或者是几何平均数？</a:t>
            </a:r>
            <a:endParaRPr lang="zh-CN" altLang="en-US"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最小二乘法由统计学家道尔顿(F.Gallton)</a:t>
            </a:r>
            <a:r>
              <a:rPr lang="zh-CN" altLang="en-US" sz="1800" dirty="0">
                <a:ea typeface="宋体" panose="02010600030101010101" pitchFamily="2" charset="-122"/>
                <a:sym typeface="+mn-ea"/>
              </a:rPr>
              <a:t>提出</a:t>
            </a:r>
            <a:endParaRPr lang="zh-CN" altLang="en-US" sz="1800"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7542530" y="2115185"/>
          <a:ext cx="2315210" cy="2626995"/>
        </p:xfrm>
        <a:graphic>
          <a:graphicData uri="http://schemas.openxmlformats.org/drawingml/2006/table">
            <a:tbl>
              <a:tblPr firstRow="1" bandRow="1">
                <a:tableStyleId>{5C22544A-7EE6-4342-B048-85BDC9FD1C3A}</a:tableStyleId>
              </a:tblPr>
              <a:tblGrid>
                <a:gridCol w="1157605"/>
                <a:gridCol w="1157605"/>
              </a:tblGrid>
              <a:tr h="706120">
                <a:tc>
                  <a:txBody>
                    <a:bodyPr/>
                    <a:lstStyle/>
                    <a:p>
                      <a:pPr algn="l">
                        <a:buNone/>
                      </a:pPr>
                      <a:r>
                        <a:rPr lang="zh-CN" sz="2000">
                          <a:solidFill>
                            <a:srgbClr val="000000"/>
                          </a:solidFill>
                          <a:latin typeface="Arial" panose="020B0604020202020204" pitchFamily="34" charset="0"/>
                          <a:ea typeface="宋体" panose="02010600030101010101" pitchFamily="2" charset="-122"/>
                        </a:rPr>
                        <a:t>实验</a:t>
                      </a:r>
                      <a:endParaRPr lang="zh-CN" altLang="en-US" sz="2000">
                        <a:solidFill>
                          <a:srgbClr val="000000"/>
                        </a:solidFill>
                        <a:latin typeface="Arial" panose="020B0604020202020204" pitchFamily="34" charset="0"/>
                        <a:ea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2000">
                          <a:solidFill>
                            <a:srgbClr val="000000"/>
                          </a:solidFill>
                          <a:latin typeface="Arial" panose="020B0604020202020204" pitchFamily="34" charset="0"/>
                          <a:ea typeface="宋体" panose="02010600030101010101" pitchFamily="2" charset="-122"/>
                        </a:rPr>
                        <a:t>观测值</a:t>
                      </a:r>
                      <a:endParaRPr lang="zh-CN" altLang="en-US" sz="2000">
                        <a:solidFill>
                          <a:srgbClr val="000000"/>
                        </a:solidFill>
                        <a:latin typeface="Arial" panose="020B0604020202020204" pitchFamily="34" charset="0"/>
                        <a:ea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1</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9.8</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9.9</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3</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9.8</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10.2</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10.3</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bl>
          </a:graphicData>
        </a:graphic>
      </p:graphicFrame>
      <p:graphicFrame>
        <p:nvGraphicFramePr>
          <p:cNvPr id="4" name="对象 -2147482616"/>
          <p:cNvGraphicFramePr>
            <a:graphicFrameLocks noChangeAspect="1"/>
          </p:cNvGraphicFramePr>
          <p:nvPr/>
        </p:nvGraphicFramePr>
        <p:xfrm>
          <a:off x="2364423" y="4277679"/>
          <a:ext cx="3015615" cy="904875"/>
        </p:xfrm>
        <a:graphic>
          <a:graphicData uri="http://schemas.openxmlformats.org/presentationml/2006/ole">
            <mc:AlternateContent xmlns:mc="http://schemas.openxmlformats.org/markup-compatibility/2006">
              <mc:Choice xmlns:v="urn:schemas-microsoft-com:vml" Requires="v">
                <p:oleObj spid="_x0000_s4099" name="" r:id="rId2" imgW="1459865" imgH="431800" progId="Equation.KSEE3">
                  <p:embed/>
                </p:oleObj>
              </mc:Choice>
              <mc:Fallback>
                <p:oleObj name="" r:id="rId2" imgW="1459865" imgH="431800" progId="Equation.KSEE3">
                  <p:embed/>
                  <p:pic>
                    <p:nvPicPr>
                      <p:cNvPr id="0" name="图片 3075"/>
                      <p:cNvPicPr/>
                      <p:nvPr/>
                    </p:nvPicPr>
                    <p:blipFill>
                      <a:blip r:embed="rId3"/>
                      <a:stretch>
                        <a:fillRect/>
                      </a:stretch>
                    </p:blipFill>
                    <p:spPr>
                      <a:xfrm>
                        <a:off x="2364423" y="4277679"/>
                        <a:ext cx="3015615" cy="904875"/>
                      </a:xfrm>
                      <a:prstGeom prst="rect">
                        <a:avLst/>
                      </a:prstGeom>
                      <a:noFill/>
                      <a:ln w="38100">
                        <a:noFill/>
                        <a:miter/>
                      </a:ln>
                    </p:spPr>
                  </p:pic>
                </p:oleObj>
              </mc:Fallback>
            </mc:AlternateContent>
          </a:graphicData>
        </a:graphic>
      </p:graphicFrame>
      <p:sp>
        <p:nvSpPr>
          <p:cNvPr id="25" name="下箭头 24"/>
          <p:cNvSpPr/>
          <p:nvPr/>
        </p:nvSpPr>
        <p:spPr>
          <a:xfrm rot="1920000">
            <a:off x="4225290" y="50522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8" name="Content Placeholder 2"/>
          <p:cNvSpPr txBox="1">
            <a:spLocks noGrp="1"/>
          </p:cNvSpPr>
          <p:nvPr/>
        </p:nvSpPr>
        <p:spPr>
          <a:xfrm>
            <a:off x="3387090" y="5573395"/>
            <a:ext cx="1155065" cy="462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500" dirty="0">
                <a:ea typeface="宋体" panose="02010600030101010101" pitchFamily="2" charset="-122"/>
              </a:rPr>
              <a:t>观测值样本</a:t>
            </a:r>
            <a:endParaRPr lang="zh-CN" altLang="en-US" sz="1500" dirty="0">
              <a:ea typeface="宋体" panose="02010600030101010101" pitchFamily="2" charset="-122"/>
            </a:endParaRPr>
          </a:p>
        </p:txBody>
      </p:sp>
      <p:sp>
        <p:nvSpPr>
          <p:cNvPr id="3" name="Content Placeholder 2"/>
          <p:cNvSpPr txBox="1">
            <a:spLocks noGrp="1"/>
          </p:cNvSpPr>
          <p:nvPr/>
        </p:nvSpPr>
        <p:spPr>
          <a:xfrm>
            <a:off x="4863465" y="5573395"/>
            <a:ext cx="2166620" cy="462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500" dirty="0">
                <a:ea typeface="宋体" panose="02010600030101010101" pitchFamily="2" charset="-122"/>
              </a:rPr>
              <a:t>我们假设的拟合函数</a:t>
            </a:r>
            <a:endParaRPr lang="en-US" altLang="zh-CN" sz="1500" dirty="0">
              <a:ea typeface="宋体" panose="02010600030101010101" pitchFamily="2" charset="-122"/>
            </a:endParaRPr>
          </a:p>
        </p:txBody>
      </p:sp>
      <p:sp>
        <p:nvSpPr>
          <p:cNvPr id="5" name="下箭头 4"/>
          <p:cNvSpPr/>
          <p:nvPr/>
        </p:nvSpPr>
        <p:spPr>
          <a:xfrm rot="19860000">
            <a:off x="4984115" y="505031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5" grpId="0" bldLvl="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sp>
        <p:nvSpPr>
          <p:cNvPr id="131" name="Content Placeholder 2"/>
          <p:cNvSpPr txBox="1">
            <a:spLocks noGrp="1"/>
          </p:cNvSpPr>
          <p:nvPr/>
        </p:nvSpPr>
        <p:spPr>
          <a:xfrm>
            <a:off x="915670" y="14789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800" dirty="0">
                <a:ea typeface="宋体" panose="02010600030101010101" pitchFamily="2" charset="-122"/>
                <a:sym typeface="+mn-ea"/>
              </a:rPr>
              <a:t>为什么算数平均值为实际值</a:t>
            </a:r>
            <a:endParaRPr lang="zh-CN" altLang="en-US" sz="1800" dirty="0">
              <a:ea typeface="宋体" panose="02010600030101010101" pitchFamily="2" charset="-122"/>
              <a:sym typeface="+mn-ea"/>
            </a:endParaRPr>
          </a:p>
          <a:p>
            <a:pPr>
              <a:lnSpc>
                <a:spcPct val="150000"/>
              </a:lnSpc>
            </a:pPr>
            <a:endParaRPr lang="zh-CN" altLang="en-US" sz="1800" dirty="0">
              <a:ea typeface="宋体" panose="02010600030101010101" pitchFamily="2" charset="-122"/>
              <a:sym typeface="+mn-ea"/>
            </a:endParaRPr>
          </a:p>
          <a:p>
            <a:pPr>
              <a:lnSpc>
                <a:spcPct val="150000"/>
              </a:lnSpc>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导数为</a:t>
            </a:r>
            <a:r>
              <a:rPr lang="en-US" altLang="zh-CN" sz="1800" dirty="0">
                <a:ea typeface="宋体" panose="02010600030101010101" pitchFamily="2" charset="-122"/>
                <a:sym typeface="+mn-ea"/>
              </a:rPr>
              <a:t>0</a:t>
            </a:r>
            <a:r>
              <a:rPr lang="zh-CN" altLang="en-US" sz="1800" dirty="0">
                <a:ea typeface="宋体" panose="02010600030101010101" pitchFamily="2" charset="-122"/>
                <a:sym typeface="+mn-ea"/>
              </a:rPr>
              <a:t>的时候为最小值，因此</a:t>
            </a: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也就是 </a:t>
            </a:r>
            <a:endParaRPr lang="zh-CN" altLang="en-US"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所以</a:t>
            </a:r>
            <a:endParaRPr lang="zh-CN" altLang="zh-CN"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191578" y="2205673"/>
          <a:ext cx="2964815" cy="904875"/>
        </p:xfrm>
        <a:graphic>
          <a:graphicData uri="http://schemas.openxmlformats.org/presentationml/2006/ole">
            <mc:AlternateContent xmlns:mc="http://schemas.openxmlformats.org/markup-compatibility/2006">
              <mc:Choice xmlns:v="urn:schemas-microsoft-com:vml" Requires="v">
                <p:oleObj spid="_x0000_s5129" name="" r:id="rId1" imgW="1435100" imgH="431800" progId="Equation.KSEE3">
                  <p:embed/>
                </p:oleObj>
              </mc:Choice>
              <mc:Fallback>
                <p:oleObj name="" r:id="rId1" imgW="1435100" imgH="431800" progId="Equation.KSEE3">
                  <p:embed/>
                  <p:pic>
                    <p:nvPicPr>
                      <p:cNvPr id="0" name="图片 3075"/>
                      <p:cNvPicPr/>
                      <p:nvPr/>
                    </p:nvPicPr>
                    <p:blipFill>
                      <a:blip r:embed="rId2"/>
                      <a:stretch>
                        <a:fillRect/>
                      </a:stretch>
                    </p:blipFill>
                    <p:spPr>
                      <a:xfrm>
                        <a:off x="1191578" y="2205673"/>
                        <a:ext cx="2964815" cy="904875"/>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128078" y="3703003"/>
          <a:ext cx="4144645" cy="904875"/>
        </p:xfrm>
        <a:graphic>
          <a:graphicData uri="http://schemas.openxmlformats.org/presentationml/2006/ole">
            <mc:AlternateContent xmlns:mc="http://schemas.openxmlformats.org/markup-compatibility/2006">
              <mc:Choice xmlns:v="urn:schemas-microsoft-com:vml" Requires="v">
                <p:oleObj spid="_x0000_s5130" name="" r:id="rId3" imgW="2005965" imgH="431800" progId="Equation.KSEE3">
                  <p:embed/>
                </p:oleObj>
              </mc:Choice>
              <mc:Fallback>
                <p:oleObj name="" r:id="rId3" imgW="2005965" imgH="431800" progId="Equation.KSEE3">
                  <p:embed/>
                  <p:pic>
                    <p:nvPicPr>
                      <p:cNvPr id="0" name="图片 3075"/>
                      <p:cNvPicPr/>
                      <p:nvPr/>
                    </p:nvPicPr>
                    <p:blipFill>
                      <a:blip r:embed="rId4"/>
                      <a:stretch>
                        <a:fillRect/>
                      </a:stretch>
                    </p:blipFill>
                    <p:spPr>
                      <a:xfrm>
                        <a:off x="1128078" y="3703003"/>
                        <a:ext cx="4144645" cy="904875"/>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1772603" y="4733608"/>
          <a:ext cx="6167755" cy="479425"/>
        </p:xfrm>
        <a:graphic>
          <a:graphicData uri="http://schemas.openxmlformats.org/presentationml/2006/ole">
            <mc:AlternateContent xmlns:mc="http://schemas.openxmlformats.org/markup-compatibility/2006">
              <mc:Choice xmlns:v="urn:schemas-microsoft-com:vml" Requires="v">
                <p:oleObj spid="_x0000_s5131" name="" r:id="rId5" imgW="2984500" imgH="228600" progId="Equation.KSEE3">
                  <p:embed/>
                </p:oleObj>
              </mc:Choice>
              <mc:Fallback>
                <p:oleObj name="" r:id="rId5" imgW="2984500" imgH="228600" progId="Equation.KSEE3">
                  <p:embed/>
                  <p:pic>
                    <p:nvPicPr>
                      <p:cNvPr id="0" name="图片 3075"/>
                      <p:cNvPicPr/>
                      <p:nvPr/>
                    </p:nvPicPr>
                    <p:blipFill>
                      <a:blip r:embed="rId6"/>
                      <a:stretch>
                        <a:fillRect/>
                      </a:stretch>
                    </p:blipFill>
                    <p:spPr>
                      <a:xfrm>
                        <a:off x="1772603" y="4733608"/>
                        <a:ext cx="6167755" cy="479425"/>
                      </a:xfrm>
                      <a:prstGeom prst="rect">
                        <a:avLst/>
                      </a:prstGeom>
                      <a:noFill/>
                      <a:ln w="38100">
                        <a:noFill/>
                        <a:miter/>
                      </a:ln>
                    </p:spPr>
                  </p:pic>
                </p:oleObj>
              </mc:Fallback>
            </mc:AlternateContent>
          </a:graphicData>
        </a:graphic>
      </p:graphicFrame>
      <p:graphicFrame>
        <p:nvGraphicFramePr>
          <p:cNvPr id="11" name="对象 -2147482616"/>
          <p:cNvGraphicFramePr>
            <a:graphicFrameLocks noChangeAspect="1"/>
          </p:cNvGraphicFramePr>
          <p:nvPr/>
        </p:nvGraphicFramePr>
        <p:xfrm>
          <a:off x="1596073" y="5261928"/>
          <a:ext cx="1496695" cy="906145"/>
        </p:xfrm>
        <a:graphic>
          <a:graphicData uri="http://schemas.openxmlformats.org/presentationml/2006/ole">
            <mc:AlternateContent xmlns:mc="http://schemas.openxmlformats.org/markup-compatibility/2006">
              <mc:Choice xmlns:v="urn:schemas-microsoft-com:vml" Requires="v">
                <p:oleObj spid="_x0000_s5132" name="" r:id="rId7" imgW="723900" imgH="431800" progId="Equation.KSEE3">
                  <p:embed/>
                </p:oleObj>
              </mc:Choice>
              <mc:Fallback>
                <p:oleObj name="" r:id="rId7" imgW="723900" imgH="431800" progId="Equation.KSEE3">
                  <p:embed/>
                  <p:pic>
                    <p:nvPicPr>
                      <p:cNvPr id="0" name="图片 3075"/>
                      <p:cNvPicPr/>
                      <p:nvPr/>
                    </p:nvPicPr>
                    <p:blipFill>
                      <a:blip r:embed="rId8"/>
                      <a:stretch>
                        <a:fillRect/>
                      </a:stretch>
                    </p:blipFill>
                    <p:spPr>
                      <a:xfrm>
                        <a:off x="1596073" y="5261928"/>
                        <a:ext cx="1496695" cy="906145"/>
                      </a:xfrm>
                      <a:prstGeom prst="rect">
                        <a:avLst/>
                      </a:prstGeom>
                      <a:noFill/>
                      <a:ln w="38100">
                        <a:noFill/>
                        <a:miter/>
                      </a:ln>
                    </p:spPr>
                  </p:pic>
                </p:oleObj>
              </mc:Fallback>
            </mc:AlternateContent>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grpSp>
        <p:nvGrpSpPr>
          <p:cNvPr id="46082" name="组合 46081"/>
          <p:cNvGrpSpPr/>
          <p:nvPr/>
        </p:nvGrpSpPr>
        <p:grpSpPr>
          <a:xfrm>
            <a:off x="1765002" y="2061325"/>
            <a:ext cx="5434779" cy="4699770"/>
            <a:chOff x="897" y="417"/>
            <a:chExt cx="3715" cy="3440"/>
          </a:xfrm>
        </p:grpSpPr>
        <p:sp>
          <p:nvSpPr>
            <p:cNvPr id="46083" name="直接连接符 46082"/>
            <p:cNvSpPr/>
            <p:nvPr/>
          </p:nvSpPr>
          <p:spPr>
            <a:xfrm>
              <a:off x="1508" y="2112"/>
              <a:ext cx="2784" cy="0"/>
            </a:xfrm>
            <a:prstGeom prst="line">
              <a:avLst/>
            </a:prstGeom>
            <a:ln w="9525" cap="flat" cmpd="sng">
              <a:solidFill>
                <a:schemeClr val="tx1"/>
              </a:solidFill>
              <a:prstDash val="solid"/>
              <a:headEnd type="none" w="med" len="med"/>
              <a:tailEnd type="none" w="med" len="med"/>
            </a:ln>
          </p:spPr>
        </p:sp>
        <p:sp>
          <p:nvSpPr>
            <p:cNvPr id="46084" name="直接连接符 46083"/>
            <p:cNvSpPr/>
            <p:nvPr/>
          </p:nvSpPr>
          <p:spPr>
            <a:xfrm>
              <a:off x="2708" y="2112"/>
              <a:ext cx="0" cy="1056"/>
            </a:xfrm>
            <a:prstGeom prst="line">
              <a:avLst/>
            </a:prstGeom>
            <a:ln w="9525" cap="rnd" cmpd="sng">
              <a:solidFill>
                <a:schemeClr val="tx1"/>
              </a:solidFill>
              <a:prstDash val="sysDot"/>
              <a:headEnd type="none" w="med" len="med"/>
              <a:tailEnd type="none" w="med" len="med"/>
            </a:ln>
          </p:spPr>
        </p:sp>
        <p:graphicFrame>
          <p:nvGraphicFramePr>
            <p:cNvPr id="46085" name="对象 46084"/>
            <p:cNvGraphicFramePr>
              <a:graphicFrameLocks noChangeAspect="1"/>
            </p:cNvGraphicFramePr>
            <p:nvPr/>
          </p:nvGraphicFramePr>
          <p:xfrm>
            <a:off x="4388" y="1968"/>
            <a:ext cx="224" cy="321"/>
          </p:xfrm>
          <a:graphic>
            <a:graphicData uri="http://schemas.openxmlformats.org/presentationml/2006/ole">
              <mc:AlternateContent xmlns:mc="http://schemas.openxmlformats.org/markup-compatibility/2006">
                <mc:Choice xmlns:v="urn:schemas-microsoft-com:vml" Requires="v">
                  <p:oleObj spid="_x0000_s6151" name="" r:id="rId1" imgW="177800" imgH="254000" progId="">
                    <p:embed/>
                  </p:oleObj>
                </mc:Choice>
                <mc:Fallback>
                  <p:oleObj name="" r:id="rId1" imgW="177800" imgH="254000" progId="">
                    <p:embed/>
                    <p:pic>
                      <p:nvPicPr>
                        <p:cNvPr id="0" name="图片 3098"/>
                        <p:cNvPicPr/>
                        <p:nvPr/>
                      </p:nvPicPr>
                      <p:blipFill>
                        <a:blip r:embed="rId2"/>
                        <a:stretch>
                          <a:fillRect/>
                        </a:stretch>
                      </p:blipFill>
                      <p:spPr>
                        <a:xfrm>
                          <a:off x="4388" y="1968"/>
                          <a:ext cx="224" cy="321"/>
                        </a:xfrm>
                        <a:prstGeom prst="rect">
                          <a:avLst/>
                        </a:prstGeom>
                        <a:noFill/>
                        <a:ln w="38100">
                          <a:noFill/>
                          <a:miter/>
                        </a:ln>
                      </p:spPr>
                    </p:pic>
                  </p:oleObj>
                </mc:Fallback>
              </mc:AlternateContent>
            </a:graphicData>
          </a:graphic>
        </p:graphicFrame>
        <p:graphicFrame>
          <p:nvGraphicFramePr>
            <p:cNvPr id="46086" name="对象 46085"/>
            <p:cNvGraphicFramePr>
              <a:graphicFrameLocks noChangeAspect="1"/>
            </p:cNvGraphicFramePr>
            <p:nvPr/>
          </p:nvGraphicFramePr>
          <p:xfrm>
            <a:off x="2804" y="2832"/>
            <a:ext cx="224" cy="273"/>
          </p:xfrm>
          <a:graphic>
            <a:graphicData uri="http://schemas.openxmlformats.org/presentationml/2006/ole">
              <mc:AlternateContent xmlns:mc="http://schemas.openxmlformats.org/markup-compatibility/2006">
                <mc:Choice xmlns:v="urn:schemas-microsoft-com:vml" Requires="v">
                  <p:oleObj spid="_x0000_s6152" name="" r:id="rId3" imgW="177800" imgH="215900" progId="">
                    <p:embed/>
                  </p:oleObj>
                </mc:Choice>
                <mc:Fallback>
                  <p:oleObj name="" r:id="rId3" imgW="177800" imgH="215900" progId="">
                    <p:embed/>
                    <p:pic>
                      <p:nvPicPr>
                        <p:cNvPr id="0" name="图片 3099"/>
                        <p:cNvPicPr/>
                        <p:nvPr/>
                      </p:nvPicPr>
                      <p:blipFill>
                        <a:blip r:embed="rId4"/>
                        <a:stretch>
                          <a:fillRect/>
                        </a:stretch>
                      </p:blipFill>
                      <p:spPr>
                        <a:xfrm>
                          <a:off x="2804" y="2832"/>
                          <a:ext cx="224" cy="273"/>
                        </a:xfrm>
                        <a:prstGeom prst="rect">
                          <a:avLst/>
                        </a:prstGeom>
                        <a:noFill/>
                        <a:ln w="38100">
                          <a:noFill/>
                          <a:miter/>
                        </a:ln>
                      </p:spPr>
                    </p:pic>
                  </p:oleObj>
                </mc:Fallback>
              </mc:AlternateContent>
            </a:graphicData>
          </a:graphic>
        </p:graphicFrame>
        <p:sp>
          <p:nvSpPr>
            <p:cNvPr id="46087" name="矩形 46086"/>
            <p:cNvSpPr/>
            <p:nvPr/>
          </p:nvSpPr>
          <p:spPr>
            <a:xfrm>
              <a:off x="1211" y="3058"/>
              <a:ext cx="392"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160</a:t>
              </a:r>
              <a:endParaRPr lang="en-US" altLang="zh-CN" sz="2400">
                <a:latin typeface="Times New Roman" panose="02020603050405020304" pitchFamily="18" charset="0"/>
              </a:endParaRPr>
            </a:p>
          </p:txBody>
        </p:sp>
        <p:sp>
          <p:nvSpPr>
            <p:cNvPr id="46088" name="直接连接符 46087"/>
            <p:cNvSpPr/>
            <p:nvPr/>
          </p:nvSpPr>
          <p:spPr>
            <a:xfrm>
              <a:off x="1481" y="3167"/>
              <a:ext cx="35" cy="1"/>
            </a:xfrm>
            <a:prstGeom prst="line">
              <a:avLst/>
            </a:prstGeom>
            <a:ln w="11113" cap="flat" cmpd="sng">
              <a:solidFill>
                <a:srgbClr val="000000"/>
              </a:solidFill>
              <a:prstDash val="solid"/>
              <a:headEnd type="none" w="med" len="med"/>
              <a:tailEnd type="none" w="med" len="med"/>
            </a:ln>
          </p:spPr>
        </p:sp>
        <p:sp>
          <p:nvSpPr>
            <p:cNvPr id="46089" name="矩形 46088"/>
            <p:cNvSpPr/>
            <p:nvPr/>
          </p:nvSpPr>
          <p:spPr>
            <a:xfrm>
              <a:off x="1211" y="2530"/>
              <a:ext cx="315"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165</a:t>
              </a:r>
              <a:endParaRPr lang="en-US" altLang="zh-CN" sz="2400">
                <a:latin typeface="Times New Roman" panose="02020603050405020304" pitchFamily="18" charset="0"/>
              </a:endParaRPr>
            </a:p>
          </p:txBody>
        </p:sp>
        <p:sp>
          <p:nvSpPr>
            <p:cNvPr id="46090" name="直接连接符 46089"/>
            <p:cNvSpPr/>
            <p:nvPr/>
          </p:nvSpPr>
          <p:spPr>
            <a:xfrm>
              <a:off x="1481" y="2638"/>
              <a:ext cx="35" cy="1"/>
            </a:xfrm>
            <a:prstGeom prst="line">
              <a:avLst/>
            </a:prstGeom>
            <a:ln w="11113" cap="flat" cmpd="sng">
              <a:solidFill>
                <a:srgbClr val="000000"/>
              </a:solidFill>
              <a:prstDash val="solid"/>
              <a:headEnd type="none" w="med" len="med"/>
              <a:tailEnd type="none" w="med" len="med"/>
            </a:ln>
          </p:spPr>
        </p:sp>
        <p:sp>
          <p:nvSpPr>
            <p:cNvPr id="46091" name="矩形 46090"/>
            <p:cNvSpPr/>
            <p:nvPr/>
          </p:nvSpPr>
          <p:spPr>
            <a:xfrm>
              <a:off x="1211" y="2001"/>
              <a:ext cx="314"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170</a:t>
              </a:r>
              <a:endParaRPr lang="en-US" altLang="zh-CN" sz="2400">
                <a:latin typeface="Times New Roman" panose="02020603050405020304" pitchFamily="18" charset="0"/>
              </a:endParaRPr>
            </a:p>
          </p:txBody>
        </p:sp>
        <p:sp>
          <p:nvSpPr>
            <p:cNvPr id="46092" name="直接连接符 46091"/>
            <p:cNvSpPr/>
            <p:nvPr/>
          </p:nvSpPr>
          <p:spPr>
            <a:xfrm>
              <a:off x="1481" y="2110"/>
              <a:ext cx="35" cy="1"/>
            </a:xfrm>
            <a:prstGeom prst="line">
              <a:avLst/>
            </a:prstGeom>
            <a:ln w="11113" cap="flat" cmpd="sng">
              <a:solidFill>
                <a:srgbClr val="000000"/>
              </a:solidFill>
              <a:prstDash val="solid"/>
              <a:headEnd type="none" w="med" len="med"/>
              <a:tailEnd type="none" w="med" len="med"/>
            </a:ln>
          </p:spPr>
        </p:sp>
        <p:sp>
          <p:nvSpPr>
            <p:cNvPr id="46093" name="矩形 46092"/>
            <p:cNvSpPr/>
            <p:nvPr/>
          </p:nvSpPr>
          <p:spPr>
            <a:xfrm>
              <a:off x="1211" y="1473"/>
              <a:ext cx="392"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175</a:t>
              </a:r>
              <a:endParaRPr lang="en-US" altLang="zh-CN" sz="2400">
                <a:latin typeface="Times New Roman" panose="02020603050405020304" pitchFamily="18" charset="0"/>
              </a:endParaRPr>
            </a:p>
          </p:txBody>
        </p:sp>
        <p:sp>
          <p:nvSpPr>
            <p:cNvPr id="46094" name="直接连接符 46093"/>
            <p:cNvSpPr/>
            <p:nvPr/>
          </p:nvSpPr>
          <p:spPr>
            <a:xfrm>
              <a:off x="1481" y="1581"/>
              <a:ext cx="35" cy="1"/>
            </a:xfrm>
            <a:prstGeom prst="line">
              <a:avLst/>
            </a:prstGeom>
            <a:ln w="11113" cap="flat" cmpd="sng">
              <a:solidFill>
                <a:srgbClr val="000000"/>
              </a:solidFill>
              <a:prstDash val="solid"/>
              <a:headEnd type="none" w="med" len="med"/>
              <a:tailEnd type="none" w="med" len="med"/>
            </a:ln>
          </p:spPr>
        </p:sp>
        <p:sp>
          <p:nvSpPr>
            <p:cNvPr id="46095" name="矩形 46094"/>
            <p:cNvSpPr/>
            <p:nvPr/>
          </p:nvSpPr>
          <p:spPr>
            <a:xfrm>
              <a:off x="1211" y="944"/>
              <a:ext cx="306"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180</a:t>
              </a:r>
              <a:endParaRPr lang="en-US" altLang="zh-CN" sz="2400">
                <a:latin typeface="Times New Roman" panose="02020603050405020304" pitchFamily="18" charset="0"/>
              </a:endParaRPr>
            </a:p>
          </p:txBody>
        </p:sp>
        <p:sp>
          <p:nvSpPr>
            <p:cNvPr id="46096" name="直接连接符 46095"/>
            <p:cNvSpPr/>
            <p:nvPr/>
          </p:nvSpPr>
          <p:spPr>
            <a:xfrm>
              <a:off x="1481" y="1052"/>
              <a:ext cx="35" cy="1"/>
            </a:xfrm>
            <a:prstGeom prst="line">
              <a:avLst/>
            </a:prstGeom>
            <a:ln w="11113" cap="flat" cmpd="sng">
              <a:solidFill>
                <a:srgbClr val="000000"/>
              </a:solidFill>
              <a:prstDash val="solid"/>
              <a:headEnd type="none" w="med" len="med"/>
              <a:tailEnd type="none" w="med" len="med"/>
            </a:ln>
          </p:spPr>
        </p:sp>
        <p:sp>
          <p:nvSpPr>
            <p:cNvPr id="46097" name="矩形 46096"/>
            <p:cNvSpPr/>
            <p:nvPr/>
          </p:nvSpPr>
          <p:spPr>
            <a:xfrm>
              <a:off x="1211" y="417"/>
              <a:ext cx="296"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185</a:t>
              </a:r>
              <a:endParaRPr lang="en-US" altLang="zh-CN" sz="2400">
                <a:latin typeface="Times New Roman" panose="02020603050405020304" pitchFamily="18" charset="0"/>
              </a:endParaRPr>
            </a:p>
          </p:txBody>
        </p:sp>
        <p:sp>
          <p:nvSpPr>
            <p:cNvPr id="46098" name="直接连接符 46097"/>
            <p:cNvSpPr/>
            <p:nvPr/>
          </p:nvSpPr>
          <p:spPr>
            <a:xfrm>
              <a:off x="1481" y="525"/>
              <a:ext cx="35" cy="1"/>
            </a:xfrm>
            <a:prstGeom prst="line">
              <a:avLst/>
            </a:prstGeom>
            <a:ln w="11113" cap="flat" cmpd="sng">
              <a:solidFill>
                <a:srgbClr val="000000"/>
              </a:solidFill>
              <a:prstDash val="solid"/>
              <a:headEnd type="none" w="med" len="med"/>
              <a:tailEnd type="none" w="med" len="med"/>
            </a:ln>
          </p:spPr>
        </p:sp>
        <p:sp>
          <p:nvSpPr>
            <p:cNvPr id="46099" name="矩形 46098"/>
            <p:cNvSpPr/>
            <p:nvPr/>
          </p:nvSpPr>
          <p:spPr>
            <a:xfrm>
              <a:off x="1405" y="3232"/>
              <a:ext cx="295"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140</a:t>
              </a:r>
              <a:endParaRPr lang="en-US" altLang="zh-CN" sz="2400">
                <a:latin typeface="Times New Roman" panose="02020603050405020304" pitchFamily="18" charset="0"/>
              </a:endParaRPr>
            </a:p>
          </p:txBody>
        </p:sp>
        <p:sp>
          <p:nvSpPr>
            <p:cNvPr id="46100" name="直接连接符 46099"/>
            <p:cNvSpPr/>
            <p:nvPr/>
          </p:nvSpPr>
          <p:spPr>
            <a:xfrm>
              <a:off x="1525" y="3179"/>
              <a:ext cx="1" cy="34"/>
            </a:xfrm>
            <a:prstGeom prst="line">
              <a:avLst/>
            </a:prstGeom>
            <a:ln w="11113" cap="flat" cmpd="sng">
              <a:solidFill>
                <a:srgbClr val="000000"/>
              </a:solidFill>
              <a:prstDash val="solid"/>
              <a:headEnd type="none" w="med" len="med"/>
              <a:tailEnd type="none" w="med" len="med"/>
            </a:ln>
          </p:spPr>
        </p:sp>
        <p:sp>
          <p:nvSpPr>
            <p:cNvPr id="46101" name="矩形 46100"/>
            <p:cNvSpPr/>
            <p:nvPr/>
          </p:nvSpPr>
          <p:spPr>
            <a:xfrm>
              <a:off x="1845" y="3232"/>
              <a:ext cx="314"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150</a:t>
              </a:r>
              <a:endParaRPr lang="en-US" altLang="zh-CN" sz="2400">
                <a:latin typeface="Times New Roman" panose="02020603050405020304" pitchFamily="18" charset="0"/>
              </a:endParaRPr>
            </a:p>
          </p:txBody>
        </p:sp>
        <p:sp>
          <p:nvSpPr>
            <p:cNvPr id="46102" name="直接连接符 46101"/>
            <p:cNvSpPr/>
            <p:nvPr/>
          </p:nvSpPr>
          <p:spPr>
            <a:xfrm>
              <a:off x="1965" y="3179"/>
              <a:ext cx="1" cy="34"/>
            </a:xfrm>
            <a:prstGeom prst="line">
              <a:avLst/>
            </a:prstGeom>
            <a:ln w="11113" cap="flat" cmpd="sng">
              <a:solidFill>
                <a:srgbClr val="000000"/>
              </a:solidFill>
              <a:prstDash val="solid"/>
              <a:headEnd type="none" w="med" len="med"/>
              <a:tailEnd type="none" w="med" len="med"/>
            </a:ln>
          </p:spPr>
        </p:sp>
        <p:sp>
          <p:nvSpPr>
            <p:cNvPr id="46103" name="矩形 46102"/>
            <p:cNvSpPr/>
            <p:nvPr/>
          </p:nvSpPr>
          <p:spPr>
            <a:xfrm>
              <a:off x="2285" y="3232"/>
              <a:ext cx="314"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160</a:t>
              </a:r>
              <a:endParaRPr lang="en-US" altLang="zh-CN" sz="2400">
                <a:latin typeface="Times New Roman" panose="02020603050405020304" pitchFamily="18" charset="0"/>
              </a:endParaRPr>
            </a:p>
          </p:txBody>
        </p:sp>
        <p:sp>
          <p:nvSpPr>
            <p:cNvPr id="46104" name="直接连接符 46103"/>
            <p:cNvSpPr/>
            <p:nvPr/>
          </p:nvSpPr>
          <p:spPr>
            <a:xfrm>
              <a:off x="2405" y="3179"/>
              <a:ext cx="1" cy="34"/>
            </a:xfrm>
            <a:prstGeom prst="line">
              <a:avLst/>
            </a:prstGeom>
            <a:ln w="11113" cap="flat" cmpd="sng">
              <a:solidFill>
                <a:srgbClr val="000000"/>
              </a:solidFill>
              <a:prstDash val="solid"/>
              <a:headEnd type="none" w="med" len="med"/>
              <a:tailEnd type="none" w="med" len="med"/>
            </a:ln>
          </p:spPr>
        </p:sp>
        <p:sp>
          <p:nvSpPr>
            <p:cNvPr id="46105" name="矩形 46104"/>
            <p:cNvSpPr/>
            <p:nvPr/>
          </p:nvSpPr>
          <p:spPr>
            <a:xfrm>
              <a:off x="2726" y="3232"/>
              <a:ext cx="341"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170</a:t>
              </a:r>
              <a:endParaRPr lang="en-US" altLang="zh-CN" sz="2400">
                <a:latin typeface="Times New Roman" panose="02020603050405020304" pitchFamily="18" charset="0"/>
              </a:endParaRPr>
            </a:p>
          </p:txBody>
        </p:sp>
        <p:sp>
          <p:nvSpPr>
            <p:cNvPr id="46106" name="直接连接符 46105"/>
            <p:cNvSpPr/>
            <p:nvPr/>
          </p:nvSpPr>
          <p:spPr>
            <a:xfrm>
              <a:off x="2846" y="3179"/>
              <a:ext cx="1" cy="34"/>
            </a:xfrm>
            <a:prstGeom prst="line">
              <a:avLst/>
            </a:prstGeom>
            <a:ln w="11113" cap="flat" cmpd="sng">
              <a:solidFill>
                <a:srgbClr val="000000"/>
              </a:solidFill>
              <a:prstDash val="solid"/>
              <a:headEnd type="none" w="med" len="med"/>
              <a:tailEnd type="none" w="med" len="med"/>
            </a:ln>
          </p:spPr>
        </p:sp>
        <p:sp>
          <p:nvSpPr>
            <p:cNvPr id="46107" name="矩形 46106"/>
            <p:cNvSpPr/>
            <p:nvPr/>
          </p:nvSpPr>
          <p:spPr>
            <a:xfrm>
              <a:off x="3166" y="3232"/>
              <a:ext cx="368"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180</a:t>
              </a:r>
              <a:endParaRPr lang="en-US" altLang="zh-CN" sz="2400">
                <a:latin typeface="Times New Roman" panose="02020603050405020304" pitchFamily="18" charset="0"/>
              </a:endParaRPr>
            </a:p>
          </p:txBody>
        </p:sp>
        <p:sp>
          <p:nvSpPr>
            <p:cNvPr id="46108" name="直接连接符 46107"/>
            <p:cNvSpPr/>
            <p:nvPr/>
          </p:nvSpPr>
          <p:spPr>
            <a:xfrm>
              <a:off x="3286" y="3179"/>
              <a:ext cx="1" cy="34"/>
            </a:xfrm>
            <a:prstGeom prst="line">
              <a:avLst/>
            </a:prstGeom>
            <a:ln w="11113" cap="flat" cmpd="sng">
              <a:solidFill>
                <a:srgbClr val="000000"/>
              </a:solidFill>
              <a:prstDash val="solid"/>
              <a:headEnd type="none" w="med" len="med"/>
              <a:tailEnd type="none" w="med" len="med"/>
            </a:ln>
          </p:spPr>
        </p:sp>
        <p:sp>
          <p:nvSpPr>
            <p:cNvPr id="46109" name="矩形 46108"/>
            <p:cNvSpPr/>
            <p:nvPr/>
          </p:nvSpPr>
          <p:spPr>
            <a:xfrm>
              <a:off x="3607" y="3232"/>
              <a:ext cx="349"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190</a:t>
              </a:r>
              <a:endParaRPr lang="en-US" altLang="zh-CN" sz="2400">
                <a:latin typeface="Times New Roman" panose="02020603050405020304" pitchFamily="18" charset="0"/>
              </a:endParaRPr>
            </a:p>
          </p:txBody>
        </p:sp>
        <p:sp>
          <p:nvSpPr>
            <p:cNvPr id="46110" name="直接连接符 46109"/>
            <p:cNvSpPr/>
            <p:nvPr/>
          </p:nvSpPr>
          <p:spPr>
            <a:xfrm>
              <a:off x="3726" y="3179"/>
              <a:ext cx="1" cy="34"/>
            </a:xfrm>
            <a:prstGeom prst="line">
              <a:avLst/>
            </a:prstGeom>
            <a:ln w="11113" cap="flat" cmpd="sng">
              <a:solidFill>
                <a:srgbClr val="000000"/>
              </a:solidFill>
              <a:prstDash val="solid"/>
              <a:headEnd type="none" w="med" len="med"/>
              <a:tailEnd type="none" w="med" len="med"/>
            </a:ln>
          </p:spPr>
        </p:sp>
        <p:sp>
          <p:nvSpPr>
            <p:cNvPr id="46111" name="矩形 46110"/>
            <p:cNvSpPr/>
            <p:nvPr/>
          </p:nvSpPr>
          <p:spPr>
            <a:xfrm>
              <a:off x="4048" y="3232"/>
              <a:ext cx="340"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200</a:t>
              </a:r>
              <a:endParaRPr lang="en-US" altLang="zh-CN" sz="2400">
                <a:latin typeface="Times New Roman" panose="02020603050405020304" pitchFamily="18" charset="0"/>
              </a:endParaRPr>
            </a:p>
          </p:txBody>
        </p:sp>
        <p:sp>
          <p:nvSpPr>
            <p:cNvPr id="46112" name="直接连接符 46111"/>
            <p:cNvSpPr/>
            <p:nvPr/>
          </p:nvSpPr>
          <p:spPr>
            <a:xfrm>
              <a:off x="4168" y="3179"/>
              <a:ext cx="1" cy="34"/>
            </a:xfrm>
            <a:prstGeom prst="line">
              <a:avLst/>
            </a:prstGeom>
            <a:ln w="11113" cap="flat" cmpd="sng">
              <a:solidFill>
                <a:srgbClr val="000000"/>
              </a:solidFill>
              <a:prstDash val="solid"/>
              <a:headEnd type="none" w="med" len="med"/>
              <a:tailEnd type="none" w="med" len="med"/>
            </a:ln>
          </p:spPr>
        </p:sp>
        <p:sp>
          <p:nvSpPr>
            <p:cNvPr id="46113" name="直接连接符 46112"/>
            <p:cNvSpPr/>
            <p:nvPr/>
          </p:nvSpPr>
          <p:spPr>
            <a:xfrm>
              <a:off x="1833" y="2929"/>
              <a:ext cx="1" cy="53"/>
            </a:xfrm>
            <a:prstGeom prst="line">
              <a:avLst/>
            </a:prstGeom>
            <a:ln w="11113" cap="flat" cmpd="sng">
              <a:solidFill>
                <a:srgbClr val="000000"/>
              </a:solidFill>
              <a:prstDash val="solid"/>
              <a:headEnd type="none" w="med" len="med"/>
              <a:tailEnd type="none" w="med" len="med"/>
            </a:ln>
          </p:spPr>
        </p:sp>
        <p:sp>
          <p:nvSpPr>
            <p:cNvPr id="46114" name="直接连接符 46113"/>
            <p:cNvSpPr/>
            <p:nvPr/>
          </p:nvSpPr>
          <p:spPr>
            <a:xfrm>
              <a:off x="1807" y="2955"/>
              <a:ext cx="53" cy="1"/>
            </a:xfrm>
            <a:prstGeom prst="line">
              <a:avLst/>
            </a:prstGeom>
            <a:ln w="11113" cap="flat" cmpd="sng">
              <a:solidFill>
                <a:srgbClr val="000000"/>
              </a:solidFill>
              <a:prstDash val="solid"/>
              <a:headEnd type="none" w="med" len="med"/>
              <a:tailEnd type="none" w="med" len="med"/>
            </a:ln>
          </p:spPr>
        </p:sp>
        <p:sp>
          <p:nvSpPr>
            <p:cNvPr id="46115" name="直接连接符 46114"/>
            <p:cNvSpPr/>
            <p:nvPr/>
          </p:nvSpPr>
          <p:spPr>
            <a:xfrm>
              <a:off x="1965" y="2717"/>
              <a:ext cx="1" cy="54"/>
            </a:xfrm>
            <a:prstGeom prst="line">
              <a:avLst/>
            </a:prstGeom>
            <a:ln w="11113" cap="flat" cmpd="sng">
              <a:solidFill>
                <a:srgbClr val="000000"/>
              </a:solidFill>
              <a:prstDash val="solid"/>
              <a:headEnd type="none" w="med" len="med"/>
              <a:tailEnd type="none" w="med" len="med"/>
            </a:ln>
          </p:spPr>
        </p:sp>
        <p:sp>
          <p:nvSpPr>
            <p:cNvPr id="46116" name="直接连接符 46115"/>
            <p:cNvSpPr/>
            <p:nvPr/>
          </p:nvSpPr>
          <p:spPr>
            <a:xfrm>
              <a:off x="1939" y="2743"/>
              <a:ext cx="53" cy="1"/>
            </a:xfrm>
            <a:prstGeom prst="line">
              <a:avLst/>
            </a:prstGeom>
            <a:ln w="11113" cap="flat" cmpd="sng">
              <a:solidFill>
                <a:srgbClr val="000000"/>
              </a:solidFill>
              <a:prstDash val="solid"/>
              <a:headEnd type="none" w="med" len="med"/>
              <a:tailEnd type="none" w="med" len="med"/>
            </a:ln>
          </p:spPr>
        </p:sp>
        <p:sp>
          <p:nvSpPr>
            <p:cNvPr id="46117" name="直接连接符 46116"/>
            <p:cNvSpPr/>
            <p:nvPr/>
          </p:nvSpPr>
          <p:spPr>
            <a:xfrm>
              <a:off x="2075" y="2506"/>
              <a:ext cx="1" cy="53"/>
            </a:xfrm>
            <a:prstGeom prst="line">
              <a:avLst/>
            </a:prstGeom>
            <a:ln w="11113" cap="flat" cmpd="sng">
              <a:solidFill>
                <a:srgbClr val="000000"/>
              </a:solidFill>
              <a:prstDash val="solid"/>
              <a:headEnd type="none" w="med" len="med"/>
              <a:tailEnd type="none" w="med" len="med"/>
            </a:ln>
          </p:spPr>
        </p:sp>
        <p:sp>
          <p:nvSpPr>
            <p:cNvPr id="46118" name="直接连接符 46117"/>
            <p:cNvSpPr/>
            <p:nvPr/>
          </p:nvSpPr>
          <p:spPr>
            <a:xfrm>
              <a:off x="2049" y="2532"/>
              <a:ext cx="53" cy="1"/>
            </a:xfrm>
            <a:prstGeom prst="line">
              <a:avLst/>
            </a:prstGeom>
            <a:ln w="11113" cap="flat" cmpd="sng">
              <a:solidFill>
                <a:srgbClr val="000000"/>
              </a:solidFill>
              <a:prstDash val="solid"/>
              <a:headEnd type="none" w="med" len="med"/>
              <a:tailEnd type="none" w="med" len="med"/>
            </a:ln>
          </p:spPr>
        </p:sp>
        <p:sp>
          <p:nvSpPr>
            <p:cNvPr id="46119" name="直接连接符 46118"/>
            <p:cNvSpPr/>
            <p:nvPr/>
          </p:nvSpPr>
          <p:spPr>
            <a:xfrm>
              <a:off x="2185" y="2717"/>
              <a:ext cx="1" cy="54"/>
            </a:xfrm>
            <a:prstGeom prst="line">
              <a:avLst/>
            </a:prstGeom>
            <a:ln w="11113" cap="flat" cmpd="sng">
              <a:solidFill>
                <a:srgbClr val="000000"/>
              </a:solidFill>
              <a:prstDash val="solid"/>
              <a:headEnd type="none" w="med" len="med"/>
              <a:tailEnd type="none" w="med" len="med"/>
            </a:ln>
          </p:spPr>
        </p:sp>
        <p:sp>
          <p:nvSpPr>
            <p:cNvPr id="46120" name="直接连接符 46119"/>
            <p:cNvSpPr/>
            <p:nvPr/>
          </p:nvSpPr>
          <p:spPr>
            <a:xfrm>
              <a:off x="2159" y="2743"/>
              <a:ext cx="53" cy="1"/>
            </a:xfrm>
            <a:prstGeom prst="line">
              <a:avLst/>
            </a:prstGeom>
            <a:ln w="11113" cap="flat" cmpd="sng">
              <a:solidFill>
                <a:srgbClr val="000000"/>
              </a:solidFill>
              <a:prstDash val="solid"/>
              <a:headEnd type="none" w="med" len="med"/>
              <a:tailEnd type="none" w="med" len="med"/>
            </a:ln>
          </p:spPr>
        </p:sp>
        <p:sp>
          <p:nvSpPr>
            <p:cNvPr id="46121" name="直接连接符 46120"/>
            <p:cNvSpPr/>
            <p:nvPr/>
          </p:nvSpPr>
          <p:spPr>
            <a:xfrm>
              <a:off x="2296" y="2400"/>
              <a:ext cx="1" cy="54"/>
            </a:xfrm>
            <a:prstGeom prst="line">
              <a:avLst/>
            </a:prstGeom>
            <a:ln w="11113" cap="flat" cmpd="sng">
              <a:solidFill>
                <a:srgbClr val="000000"/>
              </a:solidFill>
              <a:prstDash val="solid"/>
              <a:headEnd type="none" w="med" len="med"/>
              <a:tailEnd type="none" w="med" len="med"/>
            </a:ln>
          </p:spPr>
        </p:sp>
        <p:sp>
          <p:nvSpPr>
            <p:cNvPr id="46122" name="直接连接符 46121"/>
            <p:cNvSpPr/>
            <p:nvPr/>
          </p:nvSpPr>
          <p:spPr>
            <a:xfrm>
              <a:off x="2270" y="2427"/>
              <a:ext cx="53" cy="1"/>
            </a:xfrm>
            <a:prstGeom prst="line">
              <a:avLst/>
            </a:prstGeom>
            <a:ln w="11113" cap="flat" cmpd="sng">
              <a:solidFill>
                <a:srgbClr val="000000"/>
              </a:solidFill>
              <a:prstDash val="solid"/>
              <a:headEnd type="none" w="med" len="med"/>
              <a:tailEnd type="none" w="med" len="med"/>
            </a:ln>
          </p:spPr>
        </p:sp>
        <p:sp>
          <p:nvSpPr>
            <p:cNvPr id="46123" name="直接连接符 46122"/>
            <p:cNvSpPr/>
            <p:nvPr/>
          </p:nvSpPr>
          <p:spPr>
            <a:xfrm>
              <a:off x="2405" y="2400"/>
              <a:ext cx="1" cy="54"/>
            </a:xfrm>
            <a:prstGeom prst="line">
              <a:avLst/>
            </a:prstGeom>
            <a:ln w="11113" cap="flat" cmpd="sng">
              <a:solidFill>
                <a:srgbClr val="000000"/>
              </a:solidFill>
              <a:prstDash val="solid"/>
              <a:headEnd type="none" w="med" len="med"/>
              <a:tailEnd type="none" w="med" len="med"/>
            </a:ln>
          </p:spPr>
        </p:sp>
        <p:sp>
          <p:nvSpPr>
            <p:cNvPr id="46124" name="直接连接符 46123"/>
            <p:cNvSpPr/>
            <p:nvPr/>
          </p:nvSpPr>
          <p:spPr>
            <a:xfrm>
              <a:off x="2379" y="2427"/>
              <a:ext cx="53" cy="1"/>
            </a:xfrm>
            <a:prstGeom prst="line">
              <a:avLst/>
            </a:prstGeom>
            <a:ln w="11113" cap="flat" cmpd="sng">
              <a:solidFill>
                <a:srgbClr val="000000"/>
              </a:solidFill>
              <a:prstDash val="solid"/>
              <a:headEnd type="none" w="med" len="med"/>
              <a:tailEnd type="none" w="med" len="med"/>
            </a:ln>
          </p:spPr>
        </p:sp>
        <p:sp>
          <p:nvSpPr>
            <p:cNvPr id="46125" name="直接连接符 46124"/>
            <p:cNvSpPr/>
            <p:nvPr/>
          </p:nvSpPr>
          <p:spPr>
            <a:xfrm>
              <a:off x="2516" y="2347"/>
              <a:ext cx="1" cy="53"/>
            </a:xfrm>
            <a:prstGeom prst="line">
              <a:avLst/>
            </a:prstGeom>
            <a:ln w="11113" cap="flat" cmpd="sng">
              <a:solidFill>
                <a:srgbClr val="000000"/>
              </a:solidFill>
              <a:prstDash val="solid"/>
              <a:headEnd type="none" w="med" len="med"/>
              <a:tailEnd type="none" w="med" len="med"/>
            </a:ln>
          </p:spPr>
        </p:sp>
        <p:sp>
          <p:nvSpPr>
            <p:cNvPr id="46126" name="直接连接符 46125"/>
            <p:cNvSpPr/>
            <p:nvPr/>
          </p:nvSpPr>
          <p:spPr>
            <a:xfrm>
              <a:off x="2490" y="2373"/>
              <a:ext cx="53" cy="1"/>
            </a:xfrm>
            <a:prstGeom prst="line">
              <a:avLst/>
            </a:prstGeom>
            <a:ln w="11113" cap="flat" cmpd="sng">
              <a:solidFill>
                <a:srgbClr val="000000"/>
              </a:solidFill>
              <a:prstDash val="solid"/>
              <a:headEnd type="none" w="med" len="med"/>
              <a:tailEnd type="none" w="med" len="med"/>
            </a:ln>
          </p:spPr>
        </p:sp>
        <p:sp>
          <p:nvSpPr>
            <p:cNvPr id="46127" name="直接连接符 46126"/>
            <p:cNvSpPr/>
            <p:nvPr/>
          </p:nvSpPr>
          <p:spPr>
            <a:xfrm>
              <a:off x="2625" y="2189"/>
              <a:ext cx="1" cy="53"/>
            </a:xfrm>
            <a:prstGeom prst="line">
              <a:avLst/>
            </a:prstGeom>
            <a:ln w="11113" cap="flat" cmpd="sng">
              <a:solidFill>
                <a:srgbClr val="000000"/>
              </a:solidFill>
              <a:prstDash val="solid"/>
              <a:headEnd type="none" w="med" len="med"/>
              <a:tailEnd type="none" w="med" len="med"/>
            </a:ln>
          </p:spPr>
        </p:sp>
        <p:sp>
          <p:nvSpPr>
            <p:cNvPr id="46128" name="直接连接符 46127"/>
            <p:cNvSpPr/>
            <p:nvPr/>
          </p:nvSpPr>
          <p:spPr>
            <a:xfrm>
              <a:off x="2599" y="2215"/>
              <a:ext cx="53" cy="1"/>
            </a:xfrm>
            <a:prstGeom prst="line">
              <a:avLst/>
            </a:prstGeom>
            <a:ln w="11113" cap="flat" cmpd="sng">
              <a:solidFill>
                <a:srgbClr val="000000"/>
              </a:solidFill>
              <a:prstDash val="solid"/>
              <a:headEnd type="none" w="med" len="med"/>
              <a:tailEnd type="none" w="med" len="med"/>
            </a:ln>
          </p:spPr>
        </p:sp>
        <p:sp>
          <p:nvSpPr>
            <p:cNvPr id="46129" name="直接连接符 46128"/>
            <p:cNvSpPr/>
            <p:nvPr/>
          </p:nvSpPr>
          <p:spPr>
            <a:xfrm>
              <a:off x="2758" y="2084"/>
              <a:ext cx="1" cy="53"/>
            </a:xfrm>
            <a:prstGeom prst="line">
              <a:avLst/>
            </a:prstGeom>
            <a:ln w="11113" cap="flat" cmpd="sng">
              <a:solidFill>
                <a:srgbClr val="000000"/>
              </a:solidFill>
              <a:prstDash val="solid"/>
              <a:headEnd type="none" w="med" len="med"/>
              <a:tailEnd type="none" w="med" len="med"/>
            </a:ln>
          </p:spPr>
        </p:sp>
        <p:sp>
          <p:nvSpPr>
            <p:cNvPr id="46130" name="直接连接符 46129"/>
            <p:cNvSpPr/>
            <p:nvPr/>
          </p:nvSpPr>
          <p:spPr>
            <a:xfrm>
              <a:off x="2732" y="2110"/>
              <a:ext cx="53" cy="1"/>
            </a:xfrm>
            <a:prstGeom prst="line">
              <a:avLst/>
            </a:prstGeom>
            <a:ln w="11113" cap="flat" cmpd="sng">
              <a:solidFill>
                <a:srgbClr val="000000"/>
              </a:solidFill>
              <a:prstDash val="solid"/>
              <a:headEnd type="none" w="med" len="med"/>
              <a:tailEnd type="none" w="med" len="med"/>
            </a:ln>
          </p:spPr>
        </p:sp>
        <p:sp>
          <p:nvSpPr>
            <p:cNvPr id="46131" name="直接连接符 46130"/>
            <p:cNvSpPr/>
            <p:nvPr/>
          </p:nvSpPr>
          <p:spPr>
            <a:xfrm>
              <a:off x="2846" y="1820"/>
              <a:ext cx="1" cy="53"/>
            </a:xfrm>
            <a:prstGeom prst="line">
              <a:avLst/>
            </a:prstGeom>
            <a:ln w="11113" cap="flat" cmpd="sng">
              <a:solidFill>
                <a:srgbClr val="000000"/>
              </a:solidFill>
              <a:prstDash val="solid"/>
              <a:headEnd type="none" w="med" len="med"/>
              <a:tailEnd type="none" w="med" len="med"/>
            </a:ln>
          </p:spPr>
        </p:sp>
        <p:sp>
          <p:nvSpPr>
            <p:cNvPr id="46132" name="直接连接符 46131"/>
            <p:cNvSpPr/>
            <p:nvPr/>
          </p:nvSpPr>
          <p:spPr>
            <a:xfrm>
              <a:off x="2820" y="1846"/>
              <a:ext cx="53" cy="1"/>
            </a:xfrm>
            <a:prstGeom prst="line">
              <a:avLst/>
            </a:prstGeom>
            <a:ln w="11113" cap="flat" cmpd="sng">
              <a:solidFill>
                <a:srgbClr val="000000"/>
              </a:solidFill>
              <a:prstDash val="solid"/>
              <a:headEnd type="none" w="med" len="med"/>
              <a:tailEnd type="none" w="med" len="med"/>
            </a:ln>
          </p:spPr>
        </p:sp>
        <p:sp>
          <p:nvSpPr>
            <p:cNvPr id="46133" name="直接连接符 46132"/>
            <p:cNvSpPr/>
            <p:nvPr/>
          </p:nvSpPr>
          <p:spPr>
            <a:xfrm>
              <a:off x="3066" y="1767"/>
              <a:ext cx="1" cy="53"/>
            </a:xfrm>
            <a:prstGeom prst="line">
              <a:avLst/>
            </a:prstGeom>
            <a:ln w="11113" cap="flat" cmpd="sng">
              <a:solidFill>
                <a:srgbClr val="000000"/>
              </a:solidFill>
              <a:prstDash val="solid"/>
              <a:headEnd type="none" w="med" len="med"/>
              <a:tailEnd type="none" w="med" len="med"/>
            </a:ln>
          </p:spPr>
        </p:sp>
        <p:sp>
          <p:nvSpPr>
            <p:cNvPr id="46134" name="直接连接符 46133"/>
            <p:cNvSpPr/>
            <p:nvPr/>
          </p:nvSpPr>
          <p:spPr>
            <a:xfrm>
              <a:off x="3040" y="1793"/>
              <a:ext cx="53" cy="1"/>
            </a:xfrm>
            <a:prstGeom prst="line">
              <a:avLst/>
            </a:prstGeom>
            <a:ln w="11113" cap="flat" cmpd="sng">
              <a:solidFill>
                <a:srgbClr val="000000"/>
              </a:solidFill>
              <a:prstDash val="solid"/>
              <a:headEnd type="none" w="med" len="med"/>
              <a:tailEnd type="none" w="med" len="med"/>
            </a:ln>
          </p:spPr>
        </p:sp>
        <p:sp>
          <p:nvSpPr>
            <p:cNvPr id="46135" name="直接连接符 46134"/>
            <p:cNvSpPr/>
            <p:nvPr/>
          </p:nvSpPr>
          <p:spPr>
            <a:xfrm>
              <a:off x="3176" y="1660"/>
              <a:ext cx="1" cy="53"/>
            </a:xfrm>
            <a:prstGeom prst="line">
              <a:avLst/>
            </a:prstGeom>
            <a:ln w="11113" cap="flat" cmpd="sng">
              <a:solidFill>
                <a:srgbClr val="000000"/>
              </a:solidFill>
              <a:prstDash val="solid"/>
              <a:headEnd type="none" w="med" len="med"/>
              <a:tailEnd type="none" w="med" len="med"/>
            </a:ln>
          </p:spPr>
        </p:sp>
        <p:sp>
          <p:nvSpPr>
            <p:cNvPr id="46136" name="直接连接符 46135"/>
            <p:cNvSpPr/>
            <p:nvPr/>
          </p:nvSpPr>
          <p:spPr>
            <a:xfrm>
              <a:off x="3150" y="1686"/>
              <a:ext cx="53" cy="1"/>
            </a:xfrm>
            <a:prstGeom prst="line">
              <a:avLst/>
            </a:prstGeom>
            <a:ln w="11113" cap="flat" cmpd="sng">
              <a:solidFill>
                <a:srgbClr val="000000"/>
              </a:solidFill>
              <a:prstDash val="solid"/>
              <a:headEnd type="none" w="med" len="med"/>
              <a:tailEnd type="none" w="med" len="med"/>
            </a:ln>
          </p:spPr>
        </p:sp>
        <p:sp>
          <p:nvSpPr>
            <p:cNvPr id="46137" name="直接连接符 46136"/>
            <p:cNvSpPr/>
            <p:nvPr/>
          </p:nvSpPr>
          <p:spPr>
            <a:xfrm>
              <a:off x="3286" y="1450"/>
              <a:ext cx="1" cy="53"/>
            </a:xfrm>
            <a:prstGeom prst="line">
              <a:avLst/>
            </a:prstGeom>
            <a:ln w="11113" cap="flat" cmpd="sng">
              <a:solidFill>
                <a:srgbClr val="000000"/>
              </a:solidFill>
              <a:prstDash val="solid"/>
              <a:headEnd type="none" w="med" len="med"/>
              <a:tailEnd type="none" w="med" len="med"/>
            </a:ln>
          </p:spPr>
        </p:sp>
        <p:sp>
          <p:nvSpPr>
            <p:cNvPr id="46138" name="直接连接符 46137"/>
            <p:cNvSpPr/>
            <p:nvPr/>
          </p:nvSpPr>
          <p:spPr>
            <a:xfrm>
              <a:off x="3260" y="1476"/>
              <a:ext cx="54" cy="1"/>
            </a:xfrm>
            <a:prstGeom prst="line">
              <a:avLst/>
            </a:prstGeom>
            <a:ln w="11113" cap="flat" cmpd="sng">
              <a:solidFill>
                <a:srgbClr val="000000"/>
              </a:solidFill>
              <a:prstDash val="solid"/>
              <a:headEnd type="none" w="med" len="med"/>
              <a:tailEnd type="none" w="med" len="med"/>
            </a:ln>
          </p:spPr>
        </p:sp>
        <p:sp>
          <p:nvSpPr>
            <p:cNvPr id="46139" name="直接连接符 46138"/>
            <p:cNvSpPr/>
            <p:nvPr/>
          </p:nvSpPr>
          <p:spPr>
            <a:xfrm>
              <a:off x="3374" y="1343"/>
              <a:ext cx="1" cy="54"/>
            </a:xfrm>
            <a:prstGeom prst="line">
              <a:avLst/>
            </a:prstGeom>
            <a:ln w="11113" cap="flat" cmpd="sng">
              <a:solidFill>
                <a:srgbClr val="000000"/>
              </a:solidFill>
              <a:prstDash val="solid"/>
              <a:headEnd type="none" w="med" len="med"/>
              <a:tailEnd type="none" w="med" len="med"/>
            </a:ln>
          </p:spPr>
        </p:sp>
        <p:sp>
          <p:nvSpPr>
            <p:cNvPr id="46140" name="直接连接符 46139"/>
            <p:cNvSpPr/>
            <p:nvPr/>
          </p:nvSpPr>
          <p:spPr>
            <a:xfrm>
              <a:off x="3348" y="1369"/>
              <a:ext cx="53" cy="1"/>
            </a:xfrm>
            <a:prstGeom prst="line">
              <a:avLst/>
            </a:prstGeom>
            <a:ln w="11113" cap="flat" cmpd="sng">
              <a:solidFill>
                <a:srgbClr val="000000"/>
              </a:solidFill>
              <a:prstDash val="solid"/>
              <a:headEnd type="none" w="med" len="med"/>
              <a:tailEnd type="none" w="med" len="med"/>
            </a:ln>
          </p:spPr>
        </p:sp>
        <p:sp>
          <p:nvSpPr>
            <p:cNvPr id="46141" name="直接连接符 46140"/>
            <p:cNvSpPr/>
            <p:nvPr/>
          </p:nvSpPr>
          <p:spPr>
            <a:xfrm>
              <a:off x="3506" y="1026"/>
              <a:ext cx="1" cy="54"/>
            </a:xfrm>
            <a:prstGeom prst="line">
              <a:avLst/>
            </a:prstGeom>
            <a:ln w="11113" cap="flat" cmpd="sng">
              <a:solidFill>
                <a:srgbClr val="000000"/>
              </a:solidFill>
              <a:prstDash val="solid"/>
              <a:headEnd type="none" w="med" len="med"/>
              <a:tailEnd type="none" w="med" len="med"/>
            </a:ln>
          </p:spPr>
        </p:sp>
        <p:sp>
          <p:nvSpPr>
            <p:cNvPr id="46142" name="直接连接符 46141"/>
            <p:cNvSpPr/>
            <p:nvPr/>
          </p:nvSpPr>
          <p:spPr>
            <a:xfrm>
              <a:off x="3480" y="1052"/>
              <a:ext cx="54" cy="1"/>
            </a:xfrm>
            <a:prstGeom prst="line">
              <a:avLst/>
            </a:prstGeom>
            <a:ln w="11113" cap="flat" cmpd="sng">
              <a:solidFill>
                <a:srgbClr val="000000"/>
              </a:solidFill>
              <a:prstDash val="solid"/>
              <a:headEnd type="none" w="med" len="med"/>
              <a:tailEnd type="none" w="med" len="med"/>
            </a:ln>
          </p:spPr>
        </p:sp>
        <p:sp>
          <p:nvSpPr>
            <p:cNvPr id="46143" name="直接连接符 46142"/>
            <p:cNvSpPr/>
            <p:nvPr/>
          </p:nvSpPr>
          <p:spPr>
            <a:xfrm>
              <a:off x="3617" y="1238"/>
              <a:ext cx="1" cy="53"/>
            </a:xfrm>
            <a:prstGeom prst="line">
              <a:avLst/>
            </a:prstGeom>
            <a:ln w="11113" cap="flat" cmpd="sng">
              <a:solidFill>
                <a:srgbClr val="000000"/>
              </a:solidFill>
              <a:prstDash val="solid"/>
              <a:headEnd type="none" w="med" len="med"/>
              <a:tailEnd type="none" w="med" len="med"/>
            </a:ln>
          </p:spPr>
        </p:sp>
        <p:sp>
          <p:nvSpPr>
            <p:cNvPr id="46144" name="直接连接符 46143"/>
            <p:cNvSpPr/>
            <p:nvPr/>
          </p:nvSpPr>
          <p:spPr>
            <a:xfrm>
              <a:off x="3591" y="1264"/>
              <a:ext cx="53" cy="1"/>
            </a:xfrm>
            <a:prstGeom prst="line">
              <a:avLst/>
            </a:prstGeom>
            <a:ln w="11113" cap="flat" cmpd="sng">
              <a:solidFill>
                <a:srgbClr val="000000"/>
              </a:solidFill>
              <a:prstDash val="solid"/>
              <a:headEnd type="none" w="med" len="med"/>
              <a:tailEnd type="none" w="med" len="med"/>
            </a:ln>
          </p:spPr>
        </p:sp>
        <p:sp>
          <p:nvSpPr>
            <p:cNvPr id="46145" name="直接连接符 46144"/>
            <p:cNvSpPr/>
            <p:nvPr/>
          </p:nvSpPr>
          <p:spPr>
            <a:xfrm>
              <a:off x="3726" y="1133"/>
              <a:ext cx="1" cy="53"/>
            </a:xfrm>
            <a:prstGeom prst="line">
              <a:avLst/>
            </a:prstGeom>
            <a:ln w="11113" cap="flat" cmpd="sng">
              <a:solidFill>
                <a:srgbClr val="000000"/>
              </a:solidFill>
              <a:prstDash val="solid"/>
              <a:headEnd type="none" w="med" len="med"/>
              <a:tailEnd type="none" w="med" len="med"/>
            </a:ln>
          </p:spPr>
        </p:sp>
        <p:sp>
          <p:nvSpPr>
            <p:cNvPr id="46146" name="直接连接符 46145"/>
            <p:cNvSpPr/>
            <p:nvPr/>
          </p:nvSpPr>
          <p:spPr>
            <a:xfrm>
              <a:off x="3700" y="1159"/>
              <a:ext cx="54" cy="1"/>
            </a:xfrm>
            <a:prstGeom prst="line">
              <a:avLst/>
            </a:prstGeom>
            <a:ln w="11113" cap="flat" cmpd="sng">
              <a:solidFill>
                <a:srgbClr val="000000"/>
              </a:solidFill>
              <a:prstDash val="solid"/>
              <a:headEnd type="none" w="med" len="med"/>
              <a:tailEnd type="none" w="med" len="med"/>
            </a:ln>
          </p:spPr>
        </p:sp>
        <p:sp>
          <p:nvSpPr>
            <p:cNvPr id="46147" name="直接连接符 46146"/>
            <p:cNvSpPr/>
            <p:nvPr/>
          </p:nvSpPr>
          <p:spPr>
            <a:xfrm flipV="1">
              <a:off x="1604" y="645"/>
              <a:ext cx="2565" cy="2523"/>
            </a:xfrm>
            <a:prstGeom prst="line">
              <a:avLst/>
            </a:prstGeom>
            <a:ln w="11113" cap="flat" cmpd="sng">
              <a:solidFill>
                <a:srgbClr val="000000"/>
              </a:solidFill>
              <a:prstDash val="solid"/>
              <a:headEnd type="none" w="med" len="med"/>
              <a:tailEnd type="none" w="med" len="med"/>
            </a:ln>
          </p:spPr>
        </p:sp>
        <p:sp>
          <p:nvSpPr>
            <p:cNvPr id="46148" name="未知"/>
            <p:cNvSpPr/>
            <p:nvPr/>
          </p:nvSpPr>
          <p:spPr>
            <a:xfrm>
              <a:off x="1519" y="519"/>
              <a:ext cx="2655" cy="2654"/>
            </a:xfrm>
            <a:custGeom>
              <a:avLst/>
              <a:gdLst/>
              <a:ahLst/>
              <a:cxnLst/>
              <a:rect l="0" t="0" r="0" b="0"/>
              <a:pathLst>
                <a:path w="2546" h="2546">
                  <a:moveTo>
                    <a:pt x="0" y="0"/>
                  </a:moveTo>
                  <a:lnTo>
                    <a:pt x="0" y="2546"/>
                  </a:lnTo>
                  <a:lnTo>
                    <a:pt x="2546" y="2546"/>
                  </a:lnTo>
                </a:path>
              </a:pathLst>
            </a:custGeom>
            <a:noFill/>
            <a:ln w="17463" cap="flat" cmpd="sng">
              <a:solidFill>
                <a:srgbClr val="000000"/>
              </a:solidFill>
              <a:prstDash val="solid"/>
              <a:headEnd type="none" w="med" len="med"/>
              <a:tailEnd type="none" w="med" len="med"/>
            </a:ln>
          </p:spPr>
          <p:txBody>
            <a:bodyPr/>
            <a:lstStyle/>
            <a:p>
              <a:endParaRPr lang="zh-CN" altLang="en-US"/>
            </a:p>
          </p:txBody>
        </p:sp>
        <p:sp>
          <p:nvSpPr>
            <p:cNvPr id="46149" name="矩形 46148"/>
            <p:cNvSpPr/>
            <p:nvPr/>
          </p:nvSpPr>
          <p:spPr>
            <a:xfrm rot="16200000">
              <a:off x="943" y="1721"/>
              <a:ext cx="96" cy="189"/>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Y</a:t>
              </a:r>
              <a:endParaRPr lang="en-US" altLang="zh-CN" sz="2400">
                <a:latin typeface="Times New Roman" panose="02020603050405020304" pitchFamily="18" charset="0"/>
              </a:endParaRPr>
            </a:p>
          </p:txBody>
        </p:sp>
        <p:sp>
          <p:nvSpPr>
            <p:cNvPr id="46150" name="矩形 46149"/>
            <p:cNvSpPr/>
            <p:nvPr/>
          </p:nvSpPr>
          <p:spPr>
            <a:xfrm>
              <a:off x="2799" y="3654"/>
              <a:ext cx="96"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X</a:t>
              </a:r>
              <a:endParaRPr lang="en-US" altLang="zh-CN" sz="2400">
                <a:latin typeface="Times New Roman" panose="02020603050405020304" pitchFamily="18" charset="0"/>
              </a:endParaRPr>
            </a:p>
          </p:txBody>
        </p:sp>
        <p:sp>
          <p:nvSpPr>
            <p:cNvPr id="46151" name="上箭头 46150"/>
            <p:cNvSpPr/>
            <p:nvPr/>
          </p:nvSpPr>
          <p:spPr>
            <a:xfrm>
              <a:off x="1700" y="2304"/>
              <a:ext cx="288" cy="432"/>
            </a:xfrm>
            <a:prstGeom prst="upArrow">
              <a:avLst>
                <a:gd name="adj1" fmla="val 50000"/>
                <a:gd name="adj2" fmla="val 37500"/>
              </a:avLst>
            </a:prstGeom>
            <a:solidFill>
              <a:schemeClr val="bg2"/>
            </a:solidFill>
            <a:ln w="9525" cap="flat" cmpd="sng">
              <a:solidFill>
                <a:schemeClr val="tx1"/>
              </a:solidFill>
              <a:prstDash val="solid"/>
              <a:miter/>
              <a:headEnd type="none" w="med" len="med"/>
              <a:tailEnd type="none" w="med" len="med"/>
            </a:ln>
          </p:spPr>
          <p:txBody>
            <a:bodyPr/>
            <a:lstStyle/>
            <a:p>
              <a:endParaRPr lang="zh-CN" altLang="en-US"/>
            </a:p>
          </p:txBody>
        </p:sp>
        <p:sp>
          <p:nvSpPr>
            <p:cNvPr id="46152" name="下箭头 46151"/>
            <p:cNvSpPr/>
            <p:nvPr/>
          </p:nvSpPr>
          <p:spPr>
            <a:xfrm>
              <a:off x="3716" y="1536"/>
              <a:ext cx="240" cy="480"/>
            </a:xfrm>
            <a:prstGeom prst="downArrow">
              <a:avLst>
                <a:gd name="adj1" fmla="val 50000"/>
                <a:gd name="adj2" fmla="val 50000"/>
              </a:avLst>
            </a:prstGeom>
            <a:solidFill>
              <a:schemeClr val="bg2"/>
            </a:solidFill>
            <a:ln w="9525" cap="flat" cmpd="sng">
              <a:solidFill>
                <a:schemeClr val="tx1"/>
              </a:solidFill>
              <a:prstDash val="solid"/>
              <a:miter/>
              <a:headEnd type="none" w="med" len="med"/>
              <a:tailEnd type="none" w="med" len="med"/>
            </a:ln>
          </p:spPr>
          <p:txBody>
            <a:bodyPr/>
            <a:lstStyle/>
            <a:p>
              <a:endParaRPr lang="zh-CN" altLang="en-US"/>
            </a:p>
          </p:txBody>
        </p:sp>
      </p:grpSp>
      <p:graphicFrame>
        <p:nvGraphicFramePr>
          <p:cNvPr id="9219" name="对象 9218"/>
          <p:cNvGraphicFramePr>
            <a:graphicFrameLocks noChangeAspect="1"/>
          </p:cNvGraphicFramePr>
          <p:nvPr/>
        </p:nvGraphicFramePr>
        <p:xfrm>
          <a:off x="7973378" y="3642043"/>
          <a:ext cx="2360612" cy="860425"/>
        </p:xfrm>
        <a:graphic>
          <a:graphicData uri="http://schemas.openxmlformats.org/presentationml/2006/ole">
            <mc:AlternateContent xmlns:mc="http://schemas.openxmlformats.org/markup-compatibility/2006">
              <mc:Choice xmlns:v="urn:schemas-microsoft-com:vml" Requires="v">
                <p:oleObj spid="_x0000_s6153" name="" r:id="rId5" imgW="1181735" imgH="431800" progId="">
                  <p:embed/>
                </p:oleObj>
              </mc:Choice>
              <mc:Fallback>
                <p:oleObj name="" r:id="rId5" imgW="1181735" imgH="431800" progId="">
                  <p:embed/>
                  <p:pic>
                    <p:nvPicPr>
                      <p:cNvPr id="0" name="图片 3075"/>
                      <p:cNvPicPr/>
                      <p:nvPr/>
                    </p:nvPicPr>
                    <p:blipFill>
                      <a:blip r:embed="rId6"/>
                      <a:stretch>
                        <a:fillRect/>
                      </a:stretch>
                    </p:blipFill>
                    <p:spPr>
                      <a:xfrm>
                        <a:off x="7973378" y="3642043"/>
                        <a:ext cx="2360612" cy="860425"/>
                      </a:xfrm>
                      <a:prstGeom prst="rect">
                        <a:avLst/>
                      </a:prstGeom>
                      <a:solidFill>
                        <a:srgbClr val="FFFFFF"/>
                      </a:solidFill>
                      <a:ln w="38100">
                        <a:noFill/>
                        <a:miter/>
                      </a:ln>
                    </p:spPr>
                  </p:pic>
                </p:oleObj>
              </mc:Fallback>
            </mc:AlternateContent>
          </a:graphicData>
        </a:graphic>
      </p:graphicFrame>
      <p:sp>
        <p:nvSpPr>
          <p:cNvPr id="13" name="Content Placeholder 2"/>
          <p:cNvSpPr txBox="1">
            <a:spLocks noGrp="1"/>
          </p:cNvSpPr>
          <p:nvPr/>
        </p:nvSpPr>
        <p:spPr>
          <a:xfrm>
            <a:off x="492760" y="107886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a:sym typeface="+mn-ea"/>
              </a:rPr>
              <a:t>1889</a:t>
            </a:r>
            <a:r>
              <a:rPr lang="zh-CN" altLang="en-US" sz="1800">
                <a:sym typeface="+mn-ea"/>
              </a:rPr>
              <a:t>年道尔顿和他的朋友</a:t>
            </a:r>
            <a:r>
              <a:rPr lang="en-US" altLang="zh-CN" sz="1800">
                <a:sym typeface="+mn-ea"/>
              </a:rPr>
              <a:t>K.Pearson</a:t>
            </a:r>
            <a:r>
              <a:rPr lang="zh-CN" altLang="en-US" sz="1800">
                <a:sym typeface="+mn-ea"/>
              </a:rPr>
              <a:t>收集了上千个家庭的身高、臂长和腿长的记录</a:t>
            </a:r>
            <a:endParaRPr lang="zh-CN" altLang="en-US" sz="1800"/>
          </a:p>
          <a:p>
            <a:pPr marL="0" indent="0">
              <a:lnSpc>
                <a:spcPct val="150000"/>
              </a:lnSpc>
              <a:buNone/>
            </a:pPr>
            <a:r>
              <a:rPr lang="zh-CN" altLang="en-US" sz="1800">
                <a:sym typeface="+mn-ea"/>
              </a:rPr>
              <a:t>企图寻找出儿子们身高与父亲们身高之间关系的具体表现形式</a:t>
            </a:r>
            <a:endParaRPr lang="zh-CN" altLang="en-US" sz="1800"/>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a:lnSpc>
                <a:spcPct val="150000"/>
              </a:lnSpc>
            </a:pPr>
            <a:endParaRPr lang="zh-CN" altLang="en-US" sz="1800" dirty="0">
              <a:ea typeface="宋体" panose="02010600030101010101" pitchFamily="2" charset="-122"/>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sp>
        <p:nvSpPr>
          <p:cNvPr id="13" name="Content Placeholder 2"/>
          <p:cNvSpPr txBox="1">
            <a:spLocks noGrp="1"/>
          </p:cNvSpPr>
          <p:nvPr/>
        </p:nvSpPr>
        <p:spPr>
          <a:xfrm>
            <a:off x="492760" y="107886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a:t>最小二乘法是一种重要的数据拟合技术</a:t>
            </a:r>
            <a:endParaRPr lang="zh-CN" altLang="en-US" sz="1800"/>
          </a:p>
          <a:p>
            <a:pPr marL="0" indent="0">
              <a:lnSpc>
                <a:spcPct val="150000"/>
              </a:lnSpc>
              <a:buNone/>
            </a:pPr>
            <a:r>
              <a:rPr lang="zh-CN" altLang="en-US" sz="1800"/>
              <a:t>可以应用于线性回归，非线性回归</a:t>
            </a:r>
            <a:endParaRPr lang="zh-CN" altLang="en-US" sz="1800"/>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a:lnSpc>
                <a:spcPct val="150000"/>
              </a:lnSpc>
            </a:pPr>
            <a:endParaRPr lang="zh-CN" altLang="en-US" sz="18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149985" y="2163445"/>
            <a:ext cx="6657340" cy="451358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8218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ALS</a:t>
            </a:r>
            <a:r>
              <a:rPr lang="en-US" altLang="zh-CN" sz="1800" dirty="0">
                <a:ea typeface="宋体" panose="02010600030101010101" pitchFamily="2" charset="-122"/>
              </a:rPr>
              <a:t>, </a:t>
            </a:r>
            <a:r>
              <a:rPr lang="en-US" sz="1800" dirty="0">
                <a:ea typeface="宋体" panose="02010600030101010101" pitchFamily="2" charset="-122"/>
              </a:rPr>
              <a:t>A</a:t>
            </a:r>
            <a:r>
              <a:rPr sz="1800" dirty="0">
                <a:ea typeface="宋体" panose="02010600030101010101" pitchFamily="2" charset="-122"/>
              </a:rPr>
              <a:t>lternative </a:t>
            </a:r>
            <a:r>
              <a:rPr lang="en-US" sz="1800" dirty="0">
                <a:ea typeface="宋体" panose="02010600030101010101" pitchFamily="2" charset="-122"/>
              </a:rPr>
              <a:t>L</a:t>
            </a:r>
            <a:r>
              <a:rPr sz="1800" dirty="0">
                <a:ea typeface="宋体" panose="02010600030101010101" pitchFamily="2" charset="-122"/>
              </a:rPr>
              <a:t>east </a:t>
            </a:r>
            <a:r>
              <a:rPr lang="en-US" sz="1800" dirty="0">
                <a:ea typeface="宋体" panose="02010600030101010101" pitchFamily="2" charset="-122"/>
              </a:rPr>
              <a:t>S</a:t>
            </a:r>
            <a:r>
              <a:rPr sz="1800" dirty="0">
                <a:ea typeface="宋体" panose="02010600030101010101" pitchFamily="2" charset="-122"/>
              </a:rPr>
              <a:t>quare, ALS，</a:t>
            </a:r>
            <a:r>
              <a:rPr sz="1800" dirty="0">
                <a:ea typeface="宋体" panose="02010600030101010101" pitchFamily="2" charset="-122"/>
                <a:sym typeface="+mn-ea"/>
              </a:rPr>
              <a:t>交替最小二乘法</a:t>
            </a:r>
            <a:endParaRPr sz="1800" dirty="0">
              <a:ea typeface="宋体" panose="02010600030101010101" pitchFamily="2" charset="-122"/>
              <a:sym typeface="+mn-ea"/>
            </a:endParaRPr>
          </a:p>
          <a:p>
            <a:pPr>
              <a:lnSpc>
                <a:spcPct val="150000"/>
              </a:lnSpc>
            </a:pPr>
            <a:r>
              <a:rPr lang="en-US" sz="1800" dirty="0">
                <a:ea typeface="宋体" panose="02010600030101010101" pitchFamily="2" charset="-122"/>
              </a:rPr>
              <a:t>Step1</a:t>
            </a:r>
            <a:r>
              <a:rPr lang="zh-CN" sz="1800" dirty="0">
                <a:ea typeface="宋体" panose="02010600030101010101" pitchFamily="2" charset="-122"/>
              </a:rPr>
              <a:t>，</a:t>
            </a:r>
            <a:r>
              <a:rPr sz="1800" dirty="0">
                <a:ea typeface="宋体" panose="02010600030101010101" pitchFamily="2" charset="-122"/>
              </a:rPr>
              <a:t>固定</a:t>
            </a:r>
            <a:r>
              <a:rPr lang="en-US" sz="1800" dirty="0">
                <a:ea typeface="宋体" panose="02010600030101010101" pitchFamily="2" charset="-122"/>
              </a:rPr>
              <a:t>Y</a:t>
            </a:r>
            <a:r>
              <a:rPr sz="1800" dirty="0">
                <a:ea typeface="宋体" panose="02010600030101010101" pitchFamily="2" charset="-122"/>
              </a:rPr>
              <a:t>优化</a:t>
            </a:r>
            <a:r>
              <a:rPr lang="en-US" sz="1800" dirty="0">
                <a:ea typeface="宋体" panose="02010600030101010101" pitchFamily="2" charset="-122"/>
              </a:rPr>
              <a:t>X</a:t>
            </a:r>
            <a:endParaRPr sz="1800" dirty="0">
              <a:ea typeface="宋体" panose="02010600030101010101" pitchFamily="2" charset="-122"/>
            </a:endParaRPr>
          </a:p>
          <a:p>
            <a:pPr>
              <a:lnSpc>
                <a:spcPct val="150000"/>
              </a:lnSpc>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将目标函数转化为矩阵表达形式</a:t>
            </a: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597978" y="2753996"/>
          <a:ext cx="3908425" cy="849630"/>
        </p:xfrm>
        <a:graphic>
          <a:graphicData uri="http://schemas.openxmlformats.org/presentationml/2006/ole">
            <mc:AlternateContent xmlns:mc="http://schemas.openxmlformats.org/markup-compatibility/2006">
              <mc:Choice xmlns:v="urn:schemas-microsoft-com:vml" Requires="v">
                <p:oleObj spid="_x0000_s7177" name="" r:id="rId1" imgW="1892300" imgH="405765" progId="Equation.KSEE3">
                  <p:embed/>
                </p:oleObj>
              </mc:Choice>
              <mc:Fallback>
                <p:oleObj name="" r:id="rId1" imgW="1892300" imgH="405765" progId="Equation.KSEE3">
                  <p:embed/>
                  <p:pic>
                    <p:nvPicPr>
                      <p:cNvPr id="0" name="图片 3075"/>
                      <p:cNvPicPr/>
                      <p:nvPr/>
                    </p:nvPicPr>
                    <p:blipFill>
                      <a:blip r:embed="rId2"/>
                      <a:stretch>
                        <a:fillRect/>
                      </a:stretch>
                    </p:blipFill>
                    <p:spPr>
                      <a:xfrm>
                        <a:off x="1597978" y="2753996"/>
                        <a:ext cx="3908425" cy="84963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1525905" y="3914141"/>
          <a:ext cx="5063490" cy="585470"/>
        </p:xfrm>
        <a:graphic>
          <a:graphicData uri="http://schemas.openxmlformats.org/presentationml/2006/ole">
            <mc:AlternateContent xmlns:mc="http://schemas.openxmlformats.org/markup-compatibility/2006">
              <mc:Choice xmlns:v="urn:schemas-microsoft-com:vml" Requires="v">
                <p:oleObj spid="_x0000_s7178" name="" r:id="rId3" imgW="2451100" imgH="279400" progId="Equation.KSEE3">
                  <p:embed/>
                </p:oleObj>
              </mc:Choice>
              <mc:Fallback>
                <p:oleObj name="" r:id="rId3" imgW="2451100" imgH="279400" progId="Equation.KSEE3">
                  <p:embed/>
                  <p:pic>
                    <p:nvPicPr>
                      <p:cNvPr id="0" name="图片 3075"/>
                      <p:cNvPicPr/>
                      <p:nvPr/>
                    </p:nvPicPr>
                    <p:blipFill>
                      <a:blip r:embed="rId4"/>
                      <a:stretch>
                        <a:fillRect/>
                      </a:stretch>
                    </p:blipFill>
                    <p:spPr>
                      <a:xfrm>
                        <a:off x="1525905" y="3914141"/>
                        <a:ext cx="5063490" cy="585470"/>
                      </a:xfrm>
                      <a:prstGeom prst="rect">
                        <a:avLst/>
                      </a:prstGeom>
                      <a:noFill/>
                      <a:ln w="38100">
                        <a:noFill/>
                        <a:miter/>
                      </a:ln>
                    </p:spPr>
                  </p:pic>
                </p:oleObj>
              </mc:Fallback>
            </mc:AlternateContent>
          </a:graphicData>
        </a:graphic>
      </p:graphicFrame>
      <p:sp>
        <p:nvSpPr>
          <p:cNvPr id="25" name="下箭头 24"/>
          <p:cNvSpPr/>
          <p:nvPr/>
        </p:nvSpPr>
        <p:spPr>
          <a:xfrm rot="1920000">
            <a:off x="2501900" y="456199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5" name="对象 -2147482616"/>
          <p:cNvGraphicFramePr>
            <a:graphicFrameLocks noChangeAspect="1"/>
          </p:cNvGraphicFramePr>
          <p:nvPr/>
        </p:nvGraphicFramePr>
        <p:xfrm>
          <a:off x="1525905" y="5082859"/>
          <a:ext cx="2308860" cy="532765"/>
        </p:xfrm>
        <a:graphic>
          <a:graphicData uri="http://schemas.openxmlformats.org/presentationml/2006/ole">
            <mc:AlternateContent xmlns:mc="http://schemas.openxmlformats.org/markup-compatibility/2006">
              <mc:Choice xmlns:v="urn:schemas-microsoft-com:vml" Requires="v">
                <p:oleObj spid="_x0000_s7179" name="" r:id="rId5" imgW="1117600" imgH="254000" progId="Equation.KSEE3">
                  <p:embed/>
                </p:oleObj>
              </mc:Choice>
              <mc:Fallback>
                <p:oleObj name="" r:id="rId5" imgW="1117600" imgH="254000" progId="Equation.KSEE3">
                  <p:embed/>
                  <p:pic>
                    <p:nvPicPr>
                      <p:cNvPr id="0" name="图片 3075"/>
                      <p:cNvPicPr/>
                      <p:nvPr/>
                    </p:nvPicPr>
                    <p:blipFill>
                      <a:blip r:embed="rId6"/>
                      <a:stretch>
                        <a:fillRect/>
                      </a:stretch>
                    </p:blipFill>
                    <p:spPr>
                      <a:xfrm>
                        <a:off x="1525905" y="5082859"/>
                        <a:ext cx="2308860" cy="532765"/>
                      </a:xfrm>
                      <a:prstGeom prst="rect">
                        <a:avLst/>
                      </a:prstGeom>
                      <a:noFill/>
                      <a:ln w="38100">
                        <a:noFill/>
                        <a:miter/>
                      </a:ln>
                    </p:spPr>
                  </p:pic>
                </p:oleObj>
              </mc:Fallback>
            </mc:AlternateContent>
          </a:graphicData>
        </a:graphic>
      </p:graphicFrame>
      <p:sp>
        <p:nvSpPr>
          <p:cNvPr id="7" name="文本框 6"/>
          <p:cNvSpPr txBox="1"/>
          <p:nvPr/>
        </p:nvSpPr>
        <p:spPr>
          <a:xfrm>
            <a:off x="1294765" y="5792470"/>
            <a:ext cx="335724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用户u 对m个物品的评分</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下箭头 7"/>
          <p:cNvSpPr/>
          <p:nvPr/>
        </p:nvSpPr>
        <p:spPr>
          <a:xfrm rot="20220000">
            <a:off x="4921250" y="45531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9" name="对象 -2147482616"/>
          <p:cNvGraphicFramePr>
            <a:graphicFrameLocks noChangeAspect="1"/>
          </p:cNvGraphicFramePr>
          <p:nvPr/>
        </p:nvGraphicFramePr>
        <p:xfrm>
          <a:off x="4756468" y="5175252"/>
          <a:ext cx="2099945" cy="506730"/>
        </p:xfrm>
        <a:graphic>
          <a:graphicData uri="http://schemas.openxmlformats.org/presentationml/2006/ole">
            <mc:AlternateContent xmlns:mc="http://schemas.openxmlformats.org/markup-compatibility/2006">
              <mc:Choice xmlns:v="urn:schemas-microsoft-com:vml" Requires="v">
                <p:oleObj spid="_x0000_s7180" name="" r:id="rId7" imgW="1016000" imgH="241300" progId="Equation.KSEE3">
                  <p:embed/>
                </p:oleObj>
              </mc:Choice>
              <mc:Fallback>
                <p:oleObj name="" r:id="rId7" imgW="1016000" imgH="241300" progId="Equation.KSEE3">
                  <p:embed/>
                  <p:pic>
                    <p:nvPicPr>
                      <p:cNvPr id="0" name="图片 3075"/>
                      <p:cNvPicPr/>
                      <p:nvPr/>
                    </p:nvPicPr>
                    <p:blipFill>
                      <a:blip r:embed="rId8"/>
                      <a:stretch>
                        <a:fillRect/>
                      </a:stretch>
                    </p:blipFill>
                    <p:spPr>
                      <a:xfrm>
                        <a:off x="4756468" y="5175252"/>
                        <a:ext cx="2099945" cy="506730"/>
                      </a:xfrm>
                      <a:prstGeom prst="rect">
                        <a:avLst/>
                      </a:prstGeom>
                      <a:noFill/>
                      <a:ln w="38100">
                        <a:noFill/>
                        <a:miter/>
                      </a:ln>
                    </p:spPr>
                  </p:pic>
                </p:oleObj>
              </mc:Fallback>
            </mc:AlternateContent>
          </a:graphicData>
        </a:graphic>
      </p:graphicFrame>
      <p:sp>
        <p:nvSpPr>
          <p:cNvPr id="11" name="文本框 10"/>
          <p:cNvSpPr txBox="1"/>
          <p:nvPr/>
        </p:nvSpPr>
        <p:spPr>
          <a:xfrm>
            <a:off x="4528185" y="5795645"/>
            <a:ext cx="335724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m 个物品的向量</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8" grpId="0" bldLvl="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ALS</a:t>
            </a:r>
            <a:r>
              <a:rPr lang="en-US" altLang="zh-CN" sz="1800" dirty="0">
                <a:ea typeface="宋体" panose="02010600030101010101" pitchFamily="2" charset="-122"/>
              </a:rPr>
              <a:t>, </a:t>
            </a:r>
            <a:r>
              <a:rPr lang="en-US" sz="1800" dirty="0">
                <a:ea typeface="宋体" panose="02010600030101010101" pitchFamily="2" charset="-122"/>
              </a:rPr>
              <a:t>A</a:t>
            </a:r>
            <a:r>
              <a:rPr sz="1800" dirty="0">
                <a:ea typeface="宋体" panose="02010600030101010101" pitchFamily="2" charset="-122"/>
              </a:rPr>
              <a:t>lternative </a:t>
            </a:r>
            <a:r>
              <a:rPr lang="en-US" sz="1800" dirty="0">
                <a:ea typeface="宋体" panose="02010600030101010101" pitchFamily="2" charset="-122"/>
              </a:rPr>
              <a:t>L</a:t>
            </a:r>
            <a:r>
              <a:rPr sz="1800" dirty="0">
                <a:ea typeface="宋体" panose="02010600030101010101" pitchFamily="2" charset="-122"/>
              </a:rPr>
              <a:t>east </a:t>
            </a:r>
            <a:r>
              <a:rPr lang="en-US" sz="1800" dirty="0">
                <a:ea typeface="宋体" panose="02010600030101010101" pitchFamily="2" charset="-122"/>
              </a:rPr>
              <a:t>S</a:t>
            </a:r>
            <a:r>
              <a:rPr sz="1800" dirty="0">
                <a:ea typeface="宋体" panose="02010600030101010101" pitchFamily="2" charset="-122"/>
              </a:rPr>
              <a:t>quare, ALS，</a:t>
            </a:r>
            <a:r>
              <a:rPr sz="1800" dirty="0">
                <a:ea typeface="宋体" panose="02010600030101010101" pitchFamily="2" charset="-122"/>
                <a:sym typeface="+mn-ea"/>
              </a:rPr>
              <a:t>交替最小二乘法</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rPr>
              <a:t>对</a:t>
            </a:r>
            <a:r>
              <a:rPr sz="1800" dirty="0">
                <a:ea typeface="宋体" panose="02010600030101010101" pitchFamily="2" charset="-122"/>
              </a:rPr>
              <a:t>目标函数   关于     求梯度，并令梯度为零，得</a:t>
            </a:r>
            <a:endParaRPr sz="1800" dirty="0">
              <a:ea typeface="宋体" panose="02010600030101010101" pitchFamily="2" charset="-122"/>
            </a:endParaRPr>
          </a:p>
          <a:p>
            <a:pPr>
              <a:lnSpc>
                <a:spcPct val="150000"/>
              </a:lnSpc>
            </a:pP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求解后可得：</a:t>
            </a: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294448" y="3210561"/>
          <a:ext cx="4669155" cy="904240"/>
        </p:xfrm>
        <a:graphic>
          <a:graphicData uri="http://schemas.openxmlformats.org/presentationml/2006/ole">
            <mc:AlternateContent xmlns:mc="http://schemas.openxmlformats.org/markup-compatibility/2006">
              <mc:Choice xmlns:v="urn:schemas-microsoft-com:vml" Requires="v">
                <p:oleObj spid="_x0000_s8197" name="" r:id="rId1" imgW="2260600" imgH="431800" progId="Equation.KSEE3">
                  <p:embed/>
                </p:oleObj>
              </mc:Choice>
              <mc:Fallback>
                <p:oleObj name="" r:id="rId1" imgW="2260600" imgH="431800" progId="Equation.KSEE3">
                  <p:embed/>
                  <p:pic>
                    <p:nvPicPr>
                      <p:cNvPr id="0" name="图片 3075"/>
                      <p:cNvPicPr/>
                      <p:nvPr/>
                    </p:nvPicPr>
                    <p:blipFill>
                      <a:blip r:embed="rId2"/>
                      <a:stretch>
                        <a:fillRect/>
                      </a:stretch>
                    </p:blipFill>
                    <p:spPr>
                      <a:xfrm>
                        <a:off x="1294448" y="3210561"/>
                        <a:ext cx="4669155" cy="904240"/>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1792288" y="4577716"/>
          <a:ext cx="2859405" cy="585470"/>
        </p:xfrm>
        <a:graphic>
          <a:graphicData uri="http://schemas.openxmlformats.org/presentationml/2006/ole">
            <mc:AlternateContent xmlns:mc="http://schemas.openxmlformats.org/markup-compatibility/2006">
              <mc:Choice xmlns:v="urn:schemas-microsoft-com:vml" Requires="v">
                <p:oleObj spid="_x0000_s8198" name="" r:id="rId3" imgW="1384300" imgH="279400" progId="Equation.KSEE3">
                  <p:embed/>
                </p:oleObj>
              </mc:Choice>
              <mc:Fallback>
                <p:oleObj name="" r:id="rId3" imgW="1384300" imgH="279400" progId="Equation.KSEE3">
                  <p:embed/>
                  <p:pic>
                    <p:nvPicPr>
                      <p:cNvPr id="0" name="图片 3075"/>
                      <p:cNvPicPr/>
                      <p:nvPr/>
                    </p:nvPicPr>
                    <p:blipFill>
                      <a:blip r:embed="rId4"/>
                      <a:stretch>
                        <a:fillRect/>
                      </a:stretch>
                    </p:blipFill>
                    <p:spPr>
                      <a:xfrm>
                        <a:off x="1792288" y="4577716"/>
                        <a:ext cx="2859405" cy="58547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2907348" y="2498091"/>
          <a:ext cx="366395" cy="478790"/>
        </p:xfrm>
        <a:graphic>
          <a:graphicData uri="http://schemas.openxmlformats.org/presentationml/2006/ole">
            <mc:AlternateContent xmlns:mc="http://schemas.openxmlformats.org/markup-compatibility/2006">
              <mc:Choice xmlns:v="urn:schemas-microsoft-com:vml" Requires="v">
                <p:oleObj spid="_x0000_s3" name="" r:id="rId5" imgW="177165" imgH="228600" progId="Equation.KSEE3">
                  <p:embed/>
                </p:oleObj>
              </mc:Choice>
              <mc:Fallback>
                <p:oleObj name="" r:id="rId5" imgW="177165" imgH="228600" progId="Equation.KSEE3">
                  <p:embed/>
                  <p:pic>
                    <p:nvPicPr>
                      <p:cNvPr id="0" name="图片 3075"/>
                      <p:cNvPicPr/>
                      <p:nvPr/>
                    </p:nvPicPr>
                    <p:blipFill>
                      <a:blip r:embed="rId6"/>
                      <a:stretch>
                        <a:fillRect/>
                      </a:stretch>
                    </p:blipFill>
                    <p:spPr>
                      <a:xfrm>
                        <a:off x="2907348" y="2498091"/>
                        <a:ext cx="366395" cy="47879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2299970" y="2605405"/>
          <a:ext cx="259715" cy="333375"/>
        </p:xfrm>
        <a:graphic>
          <a:graphicData uri="http://schemas.openxmlformats.org/presentationml/2006/ole">
            <mc:AlternateContent xmlns:mc="http://schemas.openxmlformats.org/markup-compatibility/2006">
              <mc:Choice xmlns:v="urn:schemas-microsoft-com:vml" Requires="v">
                <p:oleObj spid="_x0000_s6" name="" r:id="rId7" imgW="139700" imgH="177165" progId="Equation.KSEE3">
                  <p:embed/>
                </p:oleObj>
              </mc:Choice>
              <mc:Fallback>
                <p:oleObj name="" r:id="rId7" imgW="139700" imgH="177165" progId="Equation.KSEE3">
                  <p:embed/>
                  <p:pic>
                    <p:nvPicPr>
                      <p:cNvPr id="0" name="图片 3075"/>
                      <p:cNvPicPr/>
                      <p:nvPr/>
                    </p:nvPicPr>
                    <p:blipFill>
                      <a:blip r:embed="rId8"/>
                      <a:stretch>
                        <a:fillRect/>
                      </a:stretch>
                    </p:blipFill>
                    <p:spPr>
                      <a:xfrm>
                        <a:off x="2299970" y="2605405"/>
                        <a:ext cx="259715" cy="333375"/>
                      </a:xfrm>
                      <a:prstGeom prst="rect">
                        <a:avLst/>
                      </a:prstGeom>
                      <a:noFill/>
                      <a:ln w="38100">
                        <a:noFill/>
                        <a:miter/>
                      </a:ln>
                    </p:spPr>
                  </p:pic>
                </p:oleObj>
              </mc:Fallback>
            </mc:AlternateContent>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除了针对显式评分矩阵，</a:t>
            </a:r>
            <a:r>
              <a:rPr lang="en-US" altLang="zh-CN" sz="1800" dirty="0">
                <a:ea typeface="宋体" panose="02010600030101010101" pitchFamily="2" charset="-122"/>
                <a:sym typeface="+mn-ea"/>
              </a:rPr>
              <a:t>ALS</a:t>
            </a:r>
            <a:r>
              <a:rPr lang="zh-CN" altLang="en-US" sz="1800" dirty="0">
                <a:ea typeface="宋体" panose="02010600030101010101" pitchFamily="2" charset="-122"/>
                <a:sym typeface="+mn-ea"/>
              </a:rPr>
              <a:t>还可以对隐式矩阵进行分解</a:t>
            </a:r>
            <a:r>
              <a:rPr lang="zh-CN" sz="1800" dirty="0">
                <a:ea typeface="宋体" panose="02010600030101010101" pitchFamily="2" charset="-122"/>
                <a:sym typeface="+mn-ea"/>
              </a:rPr>
              <a:t>：</a:t>
            </a:r>
            <a:endParaRPr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将评分看成行为的强度，比如浏览次数，阅读时间</a:t>
            </a:r>
            <a:endParaRPr lang="zh-CN"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当           </a:t>
            </a:r>
            <a:r>
              <a:rPr lang="en-US" altLang="zh-CN" sz="1800" dirty="0">
                <a:ea typeface="宋体" panose="02010600030101010101" pitchFamily="2" charset="-122"/>
                <a:sym typeface="+mn-ea"/>
              </a:rPr>
              <a:t> </a:t>
            </a:r>
            <a:r>
              <a:rPr lang="zh-CN" altLang="zh-CN" sz="1800" dirty="0">
                <a:ea typeface="宋体" panose="02010600030101010101" pitchFamily="2" charset="-122"/>
                <a:sym typeface="+mn-ea"/>
              </a:rPr>
              <a:t>时，用户</a:t>
            </a:r>
            <a:r>
              <a:rPr lang="en-US" altLang="zh-CN" sz="1800" dirty="0">
                <a:ea typeface="宋体" panose="02010600030101010101" pitchFamily="2" charset="-122"/>
                <a:sym typeface="+mn-ea"/>
              </a:rPr>
              <a:t>u</a:t>
            </a:r>
            <a:r>
              <a:rPr lang="zh-CN" altLang="zh-CN" sz="1800" dirty="0">
                <a:ea typeface="宋体" panose="02010600030101010101" pitchFamily="2" charset="-122"/>
                <a:sym typeface="+mn-ea"/>
              </a:rPr>
              <a:t>对商品</a:t>
            </a:r>
            <a:r>
              <a:rPr lang="en-US" altLang="zh-CN" sz="1800" dirty="0">
                <a:ea typeface="宋体" panose="02010600030101010101" pitchFamily="2" charset="-122"/>
                <a:sym typeface="+mn-ea"/>
              </a:rPr>
              <a:t>i</a:t>
            </a:r>
            <a:r>
              <a:rPr lang="zh-CN" altLang="zh-CN" sz="1800" dirty="0">
                <a:ea typeface="宋体" panose="02010600030101010101" pitchFamily="2" charset="-122"/>
                <a:sym typeface="+mn-ea"/>
              </a:rPr>
              <a:t>有行为</a:t>
            </a:r>
            <a:endParaRPr lang="zh-CN"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当            </a:t>
            </a:r>
            <a:r>
              <a:rPr lang="zh-CN" altLang="zh-CN" sz="1800" dirty="0">
                <a:ea typeface="宋体" panose="02010600030101010101" pitchFamily="2" charset="-122"/>
                <a:sym typeface="+mn-ea"/>
              </a:rPr>
              <a:t>时，用户</a:t>
            </a:r>
            <a:r>
              <a:rPr lang="en-US" altLang="zh-CN" sz="1800" dirty="0">
                <a:ea typeface="宋体" panose="02010600030101010101" pitchFamily="2" charset="-122"/>
                <a:sym typeface="+mn-ea"/>
              </a:rPr>
              <a:t>u</a:t>
            </a:r>
            <a:r>
              <a:rPr lang="zh-CN" altLang="zh-CN" sz="1800" dirty="0">
                <a:ea typeface="宋体" panose="02010600030101010101" pitchFamily="2" charset="-122"/>
                <a:sym typeface="+mn-ea"/>
              </a:rPr>
              <a:t>对商品</a:t>
            </a:r>
            <a:r>
              <a:rPr lang="en-US" altLang="zh-CN" sz="1800" dirty="0">
                <a:ea typeface="宋体" panose="02010600030101010101" pitchFamily="2" charset="-122"/>
                <a:sym typeface="+mn-ea"/>
              </a:rPr>
              <a:t>i</a:t>
            </a:r>
            <a:r>
              <a:rPr lang="zh-CN" altLang="en-US" sz="1800" dirty="0">
                <a:ea typeface="宋体" panose="02010600030101010101" pitchFamily="2" charset="-122"/>
                <a:sym typeface="+mn-ea"/>
              </a:rPr>
              <a:t>没有</a:t>
            </a:r>
            <a:r>
              <a:rPr lang="zh-CN" altLang="zh-CN" sz="1800" dirty="0">
                <a:ea typeface="宋体" panose="02010600030101010101" pitchFamily="2" charset="-122"/>
                <a:sym typeface="+mn-ea"/>
              </a:rPr>
              <a:t>行为</a:t>
            </a:r>
            <a:endParaRPr lang="zh-CN" altLang="zh-CN"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2146301" y="4364674"/>
          <a:ext cx="2151380" cy="1011555"/>
        </p:xfrm>
        <a:graphic>
          <a:graphicData uri="http://schemas.openxmlformats.org/presentationml/2006/ole">
            <mc:AlternateContent xmlns:mc="http://schemas.openxmlformats.org/markup-compatibility/2006">
              <mc:Choice xmlns:v="urn:schemas-microsoft-com:vml" Requires="v">
                <p:oleObj spid="_x0000_s9223" name="" r:id="rId1" imgW="1041400" imgH="482600" progId="Equation.KSEE3">
                  <p:embed/>
                </p:oleObj>
              </mc:Choice>
              <mc:Fallback>
                <p:oleObj name="" r:id="rId1" imgW="1041400" imgH="482600" progId="Equation.KSEE3">
                  <p:embed/>
                  <p:pic>
                    <p:nvPicPr>
                      <p:cNvPr id="0" name="图片 3075"/>
                      <p:cNvPicPr/>
                      <p:nvPr/>
                    </p:nvPicPr>
                    <p:blipFill>
                      <a:blip r:embed="rId2"/>
                      <a:stretch>
                        <a:fillRect/>
                      </a:stretch>
                    </p:blipFill>
                    <p:spPr>
                      <a:xfrm>
                        <a:off x="2146301" y="4364674"/>
                        <a:ext cx="2151380" cy="1011555"/>
                      </a:xfrm>
                      <a:prstGeom prst="rect">
                        <a:avLst/>
                      </a:prstGeom>
                      <a:noFill/>
                      <a:ln w="38100">
                        <a:noFill/>
                        <a:miter/>
                      </a:ln>
                    </p:spPr>
                  </p:pic>
                </p:oleObj>
              </mc:Fallback>
            </mc:AlternateContent>
          </a:graphicData>
        </a:graphic>
      </p:graphicFrame>
      <p:sp>
        <p:nvSpPr>
          <p:cNvPr id="14" name="文本框 13"/>
          <p:cNvSpPr txBox="1"/>
          <p:nvPr/>
        </p:nvSpPr>
        <p:spPr>
          <a:xfrm>
            <a:off x="915670" y="5468620"/>
            <a:ext cx="8187055"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pui 称为用户偏好：</a:t>
            </a:r>
            <a:endPar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当用户u 对物品i 有过行为，认为用户u 对物品i感兴趣，pui=1</a:t>
            </a:r>
            <a:endPar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当用户u 对物品i 没有过行为，认为用户u 对物品i 不感兴趣，pui=0</a:t>
            </a:r>
            <a:endPar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p:txBody>
      </p:sp>
      <p:graphicFrame>
        <p:nvGraphicFramePr>
          <p:cNvPr id="4" name="对象 -2147482616"/>
          <p:cNvGraphicFramePr>
            <a:graphicFrameLocks noChangeAspect="1"/>
          </p:cNvGraphicFramePr>
          <p:nvPr/>
        </p:nvGraphicFramePr>
        <p:xfrm>
          <a:off x="1420495" y="3152140"/>
          <a:ext cx="577215" cy="330200"/>
        </p:xfrm>
        <a:graphic>
          <a:graphicData uri="http://schemas.openxmlformats.org/presentationml/2006/ole">
            <mc:AlternateContent xmlns:mc="http://schemas.openxmlformats.org/markup-compatibility/2006">
              <mc:Choice xmlns:v="urn:schemas-microsoft-com:vml" Requires="v">
                <p:oleObj spid="_x0000_s9224" name="" r:id="rId3" imgW="405765" imgH="228600" progId="Equation.KSEE3">
                  <p:embed/>
                </p:oleObj>
              </mc:Choice>
              <mc:Fallback>
                <p:oleObj name="" r:id="rId3" imgW="405765" imgH="228600" progId="Equation.KSEE3">
                  <p:embed/>
                  <p:pic>
                    <p:nvPicPr>
                      <p:cNvPr id="0" name="图片 3075"/>
                      <p:cNvPicPr/>
                      <p:nvPr/>
                    </p:nvPicPr>
                    <p:blipFill>
                      <a:blip r:embed="rId4"/>
                      <a:stretch>
                        <a:fillRect/>
                      </a:stretch>
                    </p:blipFill>
                    <p:spPr>
                      <a:xfrm>
                        <a:off x="1420495" y="3152140"/>
                        <a:ext cx="577215" cy="33020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1430020" y="3670935"/>
          <a:ext cx="596900" cy="341630"/>
        </p:xfrm>
        <a:graphic>
          <a:graphicData uri="http://schemas.openxmlformats.org/presentationml/2006/ole">
            <mc:AlternateContent xmlns:mc="http://schemas.openxmlformats.org/markup-compatibility/2006">
              <mc:Choice xmlns:v="urn:schemas-microsoft-com:vml" Requires="v">
                <p:oleObj spid="_x0000_s9225" name="" r:id="rId5" imgW="405765" imgH="228600" progId="Equation.KSEE3">
                  <p:embed/>
                </p:oleObj>
              </mc:Choice>
              <mc:Fallback>
                <p:oleObj name="" r:id="rId5" imgW="405765" imgH="228600" progId="Equation.KSEE3">
                  <p:embed/>
                  <p:pic>
                    <p:nvPicPr>
                      <p:cNvPr id="0" name="图片 3075"/>
                      <p:cNvPicPr/>
                      <p:nvPr/>
                    </p:nvPicPr>
                    <p:blipFill>
                      <a:blip r:embed="rId6"/>
                      <a:stretch>
                        <a:fillRect/>
                      </a:stretch>
                    </p:blipFill>
                    <p:spPr>
                      <a:xfrm>
                        <a:off x="1430020" y="3670935"/>
                        <a:ext cx="596900" cy="341630"/>
                      </a:xfrm>
                      <a:prstGeom prst="rect">
                        <a:avLst/>
                      </a:prstGeom>
                      <a:noFill/>
                      <a:ln w="38100">
                        <a:noFill/>
                        <a:miter/>
                      </a:ln>
                    </p:spPr>
                  </p:pic>
                </p:oleObj>
              </mc:Fallback>
            </mc:AlternateContent>
          </a:graphicData>
        </a:graphic>
      </p:graphicFrame>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对隐式矩阵进行分解：</a:t>
            </a:r>
            <a:endParaRPr lang="zh-CN" altLang="zh-CN"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引入置信度</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当</a:t>
            </a:r>
            <a:r>
              <a:rPr lang="en-US" altLang="zh-CN" sz="1800" dirty="0">
                <a:ea typeface="宋体" panose="02010600030101010101" pitchFamily="2" charset="-122"/>
                <a:sym typeface="+mn-ea"/>
              </a:rPr>
              <a:t>rui&gt;0</a:t>
            </a:r>
            <a:r>
              <a:rPr lang="zh-CN" altLang="zh-CN" sz="1800" dirty="0">
                <a:ea typeface="宋体" panose="02010600030101010101" pitchFamily="2" charset="-122"/>
                <a:sym typeface="+mn-ea"/>
              </a:rPr>
              <a:t>时，</a:t>
            </a:r>
            <a:r>
              <a:rPr lang="en-US" altLang="zh-CN" sz="1800" dirty="0">
                <a:ea typeface="宋体" panose="02010600030101010101" pitchFamily="2" charset="-122"/>
                <a:sym typeface="+mn-ea"/>
              </a:rPr>
              <a:t>cui</a:t>
            </a:r>
            <a:r>
              <a:rPr lang="zh-CN" altLang="zh-CN" sz="1800" dirty="0">
                <a:ea typeface="宋体" panose="02010600030101010101" pitchFamily="2" charset="-122"/>
                <a:sym typeface="+mn-ea"/>
              </a:rPr>
              <a:t>与</a:t>
            </a:r>
            <a:r>
              <a:rPr lang="en-US" altLang="zh-CN" sz="1800" dirty="0">
                <a:ea typeface="宋体" panose="02010600030101010101" pitchFamily="2" charset="-122"/>
                <a:sym typeface="+mn-ea"/>
              </a:rPr>
              <a:t>rui</a:t>
            </a:r>
            <a:r>
              <a:rPr lang="zh-CN" altLang="zh-CN" sz="1800" dirty="0">
                <a:ea typeface="宋体" panose="02010600030101010101" pitchFamily="2" charset="-122"/>
                <a:sym typeface="+mn-ea"/>
              </a:rPr>
              <a:t>线性递增</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当</a:t>
            </a:r>
            <a:r>
              <a:rPr lang="en-US" altLang="zh-CN" sz="1800" dirty="0">
                <a:ea typeface="宋体" panose="02010600030101010101" pitchFamily="2" charset="-122"/>
                <a:sym typeface="+mn-ea"/>
              </a:rPr>
              <a:t>rui=0</a:t>
            </a:r>
            <a:r>
              <a:rPr lang="zh-CN" altLang="zh-CN" sz="1800" dirty="0">
                <a:ea typeface="宋体" panose="02010600030101010101" pitchFamily="2" charset="-122"/>
                <a:sym typeface="+mn-ea"/>
              </a:rPr>
              <a:t>时，</a:t>
            </a:r>
            <a:r>
              <a:rPr lang="en-US" altLang="zh-CN" sz="1800" dirty="0">
                <a:ea typeface="宋体" panose="02010600030101010101" pitchFamily="2" charset="-122"/>
                <a:sym typeface="+mn-ea"/>
              </a:rPr>
              <a:t>cui=1</a:t>
            </a:r>
            <a:r>
              <a:rPr lang="zh-CN" altLang="zh-CN" sz="1800" dirty="0">
                <a:ea typeface="宋体" panose="02010600030101010101" pitchFamily="2" charset="-122"/>
                <a:sym typeface="+mn-ea"/>
              </a:rPr>
              <a:t>，也就是</a:t>
            </a:r>
            <a:r>
              <a:rPr lang="en-US" altLang="zh-CN" sz="1800" dirty="0">
                <a:ea typeface="宋体" panose="02010600030101010101" pitchFamily="2" charset="-122"/>
                <a:sym typeface="+mn-ea"/>
              </a:rPr>
              <a:t>cui</a:t>
            </a:r>
            <a:r>
              <a:rPr lang="zh-CN" altLang="zh-CN" sz="1800" dirty="0">
                <a:ea typeface="宋体" panose="02010600030101010101" pitchFamily="2" charset="-122"/>
                <a:sym typeface="+mn-ea"/>
              </a:rPr>
              <a:t>最小值为</a:t>
            </a:r>
            <a:r>
              <a:rPr lang="en-US" altLang="zh-CN" sz="1800" dirty="0">
                <a:ea typeface="宋体" panose="02010600030101010101" pitchFamily="2" charset="-122"/>
                <a:sym typeface="+mn-ea"/>
              </a:rPr>
              <a:t>1</a:t>
            </a:r>
            <a:endParaRPr lang="zh-CN" alt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目标函数</a:t>
            </a:r>
            <a:endParaRPr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12" name="对象 -2147482616"/>
          <p:cNvGraphicFramePr>
            <a:graphicFrameLocks noChangeAspect="1"/>
          </p:cNvGraphicFramePr>
          <p:nvPr/>
        </p:nvGraphicFramePr>
        <p:xfrm>
          <a:off x="2775268" y="2537778"/>
          <a:ext cx="1522095" cy="479425"/>
        </p:xfrm>
        <a:graphic>
          <a:graphicData uri="http://schemas.openxmlformats.org/presentationml/2006/ole">
            <mc:AlternateContent xmlns:mc="http://schemas.openxmlformats.org/markup-compatibility/2006">
              <mc:Choice xmlns:v="urn:schemas-microsoft-com:vml" Requires="v">
                <p:oleObj spid="_x0000_s10249" name="" r:id="rId1" imgW="736600" imgH="228600" progId="Equation.KSEE3">
                  <p:embed/>
                </p:oleObj>
              </mc:Choice>
              <mc:Fallback>
                <p:oleObj name="" r:id="rId1" imgW="736600" imgH="228600" progId="Equation.KSEE3">
                  <p:embed/>
                  <p:pic>
                    <p:nvPicPr>
                      <p:cNvPr id="0" name="图片 3075"/>
                      <p:cNvPicPr/>
                      <p:nvPr/>
                    </p:nvPicPr>
                    <p:blipFill>
                      <a:blip r:embed="rId2"/>
                      <a:stretch>
                        <a:fillRect/>
                      </a:stretch>
                    </p:blipFill>
                    <p:spPr>
                      <a:xfrm>
                        <a:off x="2775268" y="2537778"/>
                        <a:ext cx="1522095" cy="479425"/>
                      </a:xfrm>
                      <a:prstGeom prst="rect">
                        <a:avLst/>
                      </a:prstGeom>
                      <a:noFill/>
                      <a:ln w="38100">
                        <a:noFill/>
                        <a:miter/>
                      </a:ln>
                    </p:spPr>
                  </p:pic>
                </p:oleObj>
              </mc:Fallback>
            </mc:AlternateContent>
          </a:graphicData>
        </a:graphic>
      </p:graphicFrame>
      <p:graphicFrame>
        <p:nvGraphicFramePr>
          <p:cNvPr id="17" name="对象 -2147482616"/>
          <p:cNvGraphicFramePr>
            <a:graphicFrameLocks noChangeAspect="1"/>
          </p:cNvGraphicFramePr>
          <p:nvPr/>
        </p:nvGraphicFramePr>
        <p:xfrm>
          <a:off x="1307783" y="4497706"/>
          <a:ext cx="6163945" cy="957580"/>
        </p:xfrm>
        <a:graphic>
          <a:graphicData uri="http://schemas.openxmlformats.org/presentationml/2006/ole">
            <mc:AlternateContent xmlns:mc="http://schemas.openxmlformats.org/markup-compatibility/2006">
              <mc:Choice xmlns:v="urn:schemas-microsoft-com:vml" Requires="v">
                <p:oleObj spid="_x0000_s10250" name="" r:id="rId3" imgW="2984500" imgH="457200" progId="Equation.KSEE3">
                  <p:embed/>
                </p:oleObj>
              </mc:Choice>
              <mc:Fallback>
                <p:oleObj name="" r:id="rId3" imgW="2984500" imgH="457200" progId="Equation.KSEE3">
                  <p:embed/>
                  <p:pic>
                    <p:nvPicPr>
                      <p:cNvPr id="0" name="图片 3075"/>
                      <p:cNvPicPr/>
                      <p:nvPr/>
                    </p:nvPicPr>
                    <p:blipFill>
                      <a:blip r:embed="rId4"/>
                      <a:stretch>
                        <a:fillRect/>
                      </a:stretch>
                    </p:blipFill>
                    <p:spPr>
                      <a:xfrm>
                        <a:off x="1307783" y="4497706"/>
                        <a:ext cx="6163945" cy="957580"/>
                      </a:xfrm>
                      <a:prstGeom prst="rect">
                        <a:avLst/>
                      </a:prstGeom>
                      <a:noFill/>
                      <a:ln w="38100">
                        <a:noFill/>
                        <a:miter/>
                      </a:ln>
                    </p:spPr>
                  </p:pic>
                </p:oleObj>
              </mc:Fallback>
            </mc:AlternateContent>
          </a:graphicData>
        </a:graphic>
      </p:graphicFrame>
      <p:sp>
        <p:nvSpPr>
          <p:cNvPr id="25" name="下箭头 24"/>
          <p:cNvSpPr/>
          <p:nvPr/>
        </p:nvSpPr>
        <p:spPr>
          <a:xfrm rot="14400000">
            <a:off x="6212205" y="39943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9" name="对象 -2147482616"/>
          <p:cNvGraphicFramePr>
            <a:graphicFrameLocks noChangeAspect="1"/>
          </p:cNvGraphicFramePr>
          <p:nvPr/>
        </p:nvGraphicFramePr>
        <p:xfrm>
          <a:off x="7166928" y="2942592"/>
          <a:ext cx="2362835" cy="506730"/>
        </p:xfrm>
        <a:graphic>
          <a:graphicData uri="http://schemas.openxmlformats.org/presentationml/2006/ole">
            <mc:AlternateContent xmlns:mc="http://schemas.openxmlformats.org/markup-compatibility/2006">
              <mc:Choice xmlns:v="urn:schemas-microsoft-com:vml" Requires="v">
                <p:oleObj spid="_x0000_s10251" name="" r:id="rId5" imgW="1143000" imgH="241300" progId="Equation.KSEE3">
                  <p:embed/>
                </p:oleObj>
              </mc:Choice>
              <mc:Fallback>
                <p:oleObj name="" r:id="rId5" imgW="1143000" imgH="241300" progId="Equation.KSEE3">
                  <p:embed/>
                  <p:pic>
                    <p:nvPicPr>
                      <p:cNvPr id="0" name="图片 3075"/>
                      <p:cNvPicPr/>
                      <p:nvPr/>
                    </p:nvPicPr>
                    <p:blipFill>
                      <a:blip r:embed="rId6"/>
                      <a:stretch>
                        <a:fillRect/>
                      </a:stretch>
                    </p:blipFill>
                    <p:spPr>
                      <a:xfrm>
                        <a:off x="7166928" y="2942592"/>
                        <a:ext cx="2362835" cy="506730"/>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7171373" y="2375537"/>
          <a:ext cx="2337435" cy="506730"/>
        </p:xfrm>
        <a:graphic>
          <a:graphicData uri="http://schemas.openxmlformats.org/presentationml/2006/ole">
            <mc:AlternateContent xmlns:mc="http://schemas.openxmlformats.org/markup-compatibility/2006">
              <mc:Choice xmlns:v="urn:schemas-microsoft-com:vml" Requires="v">
                <p:oleObj spid="_x0000_s10252" name="" r:id="rId7" imgW="1130300" imgH="241300" progId="Equation.KSEE3">
                  <p:embed/>
                </p:oleObj>
              </mc:Choice>
              <mc:Fallback>
                <p:oleObj name="" r:id="rId7" imgW="1130300" imgH="241300" progId="Equation.KSEE3">
                  <p:embed/>
                  <p:pic>
                    <p:nvPicPr>
                      <p:cNvPr id="0" name="图片 3075"/>
                      <p:cNvPicPr/>
                      <p:nvPr/>
                    </p:nvPicPr>
                    <p:blipFill>
                      <a:blip r:embed="rId8"/>
                      <a:stretch>
                        <a:fillRect/>
                      </a:stretch>
                    </p:blipFill>
                    <p:spPr>
                      <a:xfrm>
                        <a:off x="7171373" y="2375537"/>
                        <a:ext cx="2337435" cy="506730"/>
                      </a:xfrm>
                      <a:prstGeom prst="rect">
                        <a:avLst/>
                      </a:prstGeom>
                      <a:noFill/>
                      <a:ln w="38100">
                        <a:noFill/>
                        <a:miter/>
                      </a:ln>
                    </p:spPr>
                  </p:pic>
                </p:oleObj>
              </mc:Fallback>
            </mc:AlternateContent>
          </a:graphicData>
        </a:graphic>
      </p:graphicFrame>
      <p:sp>
        <p:nvSpPr>
          <p:cNvPr id="6" name="文本框 5"/>
          <p:cNvSpPr txBox="1"/>
          <p:nvPr/>
        </p:nvSpPr>
        <p:spPr>
          <a:xfrm>
            <a:off x="7167245" y="3583305"/>
            <a:ext cx="428180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xu, yi</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都为</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k</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维列向量，</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k</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为隐特征的个数</a:t>
            </a:r>
            <a:endPar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将目标函数转化为矩阵形式，并进行求导</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Step1</a:t>
            </a:r>
            <a:r>
              <a:rPr lang="zh-CN" altLang="zh-CN" sz="1800" dirty="0">
                <a:ea typeface="宋体" panose="02010600030101010101" pitchFamily="2" charset="-122"/>
                <a:sym typeface="+mn-ea"/>
              </a:rPr>
              <a:t>，固定</a:t>
            </a:r>
            <a:r>
              <a:rPr lang="en-US" altLang="zh-CN" sz="1800" dirty="0">
                <a:ea typeface="宋体" panose="02010600030101010101" pitchFamily="2" charset="-122"/>
                <a:sym typeface="+mn-ea"/>
              </a:rPr>
              <a:t>Y</a:t>
            </a:r>
            <a:r>
              <a:rPr lang="zh-CN" altLang="en-US" sz="1800" dirty="0">
                <a:ea typeface="宋体" panose="02010600030101010101" pitchFamily="2" charset="-122"/>
                <a:sym typeface="+mn-ea"/>
              </a:rPr>
              <a:t>优化</a:t>
            </a:r>
            <a:r>
              <a:rPr lang="en-US" altLang="zh-CN" sz="1800" dirty="0">
                <a:ea typeface="宋体" panose="02010600030101010101" pitchFamily="2" charset="-122"/>
                <a:sym typeface="+mn-ea"/>
              </a:rPr>
              <a:t>X</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同理，求解得</a:t>
            </a:r>
            <a:endParaRPr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1410018" y="3746501"/>
          <a:ext cx="3488055" cy="612140"/>
        </p:xfrm>
        <a:graphic>
          <a:graphicData uri="http://schemas.openxmlformats.org/presentationml/2006/ole">
            <mc:AlternateContent xmlns:mc="http://schemas.openxmlformats.org/markup-compatibility/2006">
              <mc:Choice xmlns:v="urn:schemas-microsoft-com:vml" Requires="v">
                <p:oleObj spid="_x0000_s11269" name="" r:id="rId1" imgW="1688465" imgH="292100" progId="Equation.KSEE3">
                  <p:embed/>
                </p:oleObj>
              </mc:Choice>
              <mc:Fallback>
                <p:oleObj name="" r:id="rId1" imgW="1688465" imgH="292100" progId="Equation.KSEE3">
                  <p:embed/>
                  <p:pic>
                    <p:nvPicPr>
                      <p:cNvPr id="0" name="图片 3075"/>
                      <p:cNvPicPr/>
                      <p:nvPr/>
                    </p:nvPicPr>
                    <p:blipFill>
                      <a:blip r:embed="rId2"/>
                      <a:stretch>
                        <a:fillRect/>
                      </a:stretch>
                    </p:blipFill>
                    <p:spPr>
                      <a:xfrm>
                        <a:off x="1410018" y="3746501"/>
                        <a:ext cx="3488055" cy="61214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410018" y="4415791"/>
          <a:ext cx="2703195" cy="1490980"/>
        </p:xfrm>
        <a:graphic>
          <a:graphicData uri="http://schemas.openxmlformats.org/presentationml/2006/ole">
            <mc:AlternateContent xmlns:mc="http://schemas.openxmlformats.org/markup-compatibility/2006">
              <mc:Choice xmlns:v="urn:schemas-microsoft-com:vml" Requires="v">
                <p:oleObj spid="_x0000_s11270" name="" r:id="rId3" imgW="1308100" imgH="711200" progId="Equation.KSEE3">
                  <p:embed/>
                </p:oleObj>
              </mc:Choice>
              <mc:Fallback>
                <p:oleObj name="" r:id="rId3" imgW="1308100" imgH="711200" progId="Equation.KSEE3">
                  <p:embed/>
                  <p:pic>
                    <p:nvPicPr>
                      <p:cNvPr id="0" name="图片 3075"/>
                      <p:cNvPicPr/>
                      <p:nvPr/>
                    </p:nvPicPr>
                    <p:blipFill>
                      <a:blip r:embed="rId4"/>
                      <a:stretch>
                        <a:fillRect/>
                      </a:stretch>
                    </p:blipFill>
                    <p:spPr>
                      <a:xfrm>
                        <a:off x="1410018" y="4415791"/>
                        <a:ext cx="2703195" cy="1490980"/>
                      </a:xfrm>
                      <a:prstGeom prst="rect">
                        <a:avLst/>
                      </a:prstGeom>
                      <a:noFill/>
                      <a:ln w="38100">
                        <a:noFill/>
                        <a:miter/>
                      </a:ln>
                    </p:spPr>
                  </p:pic>
                </p:oleObj>
              </mc:Fallback>
            </mc:AlternateContent>
          </a:graphicData>
        </a:graphic>
      </p:graphicFrame>
      <p:sp>
        <p:nvSpPr>
          <p:cNvPr id="11" name="文本框 10"/>
          <p:cNvSpPr txBox="1"/>
          <p:nvPr/>
        </p:nvSpPr>
        <p:spPr>
          <a:xfrm>
            <a:off x="1410335" y="5906770"/>
            <a:ext cx="499935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dirty="0">
                <a:ea typeface="宋体" panose="02010600030101010101" pitchFamily="2" charset="-122"/>
                <a:sym typeface="+mn-ea"/>
              </a:rPr>
              <a:t>Λu 为用户u 对所有物品的置信度cui 构成的对角阵</a:t>
            </a:r>
            <a:endParaRPr lang="zh-CN" dirty="0">
              <a:ea typeface="宋体" panose="02010600030101010101" pitchFamily="2" charset="-122"/>
              <a:sym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将目标函数转化为矩阵形式，并进行求导</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，固定</a:t>
            </a:r>
            <a:r>
              <a:rPr lang="en-US" altLang="zh-CN" sz="1800" dirty="0">
                <a:ea typeface="宋体" panose="02010600030101010101" pitchFamily="2" charset="-122"/>
                <a:sym typeface="+mn-ea"/>
              </a:rPr>
              <a:t>X</a:t>
            </a:r>
            <a:r>
              <a:rPr lang="zh-CN" altLang="en-US" sz="1800" dirty="0">
                <a:ea typeface="宋体" panose="02010600030101010101" pitchFamily="2" charset="-122"/>
                <a:sym typeface="+mn-ea"/>
              </a:rPr>
              <a:t>优化</a:t>
            </a:r>
            <a:r>
              <a:rPr lang="en-US" altLang="zh-CN" sz="1800" dirty="0">
                <a:ea typeface="宋体" panose="02010600030101010101" pitchFamily="2" charset="-122"/>
                <a:sym typeface="+mn-ea"/>
              </a:rPr>
              <a:t>Y</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同理，求解得</a:t>
            </a:r>
            <a:endParaRPr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1343660" y="3746501"/>
          <a:ext cx="3620770" cy="612140"/>
        </p:xfrm>
        <a:graphic>
          <a:graphicData uri="http://schemas.openxmlformats.org/presentationml/2006/ole">
            <mc:AlternateContent xmlns:mc="http://schemas.openxmlformats.org/markup-compatibility/2006">
              <mc:Choice xmlns:v="urn:schemas-microsoft-com:vml" Requires="v">
                <p:oleObj spid="_x0000_s12293" name="" r:id="rId1" imgW="1752600" imgH="292100" progId="Equation.KSEE3">
                  <p:embed/>
                </p:oleObj>
              </mc:Choice>
              <mc:Fallback>
                <p:oleObj name="" r:id="rId1" imgW="1752600" imgH="292100" progId="Equation.KSEE3">
                  <p:embed/>
                  <p:pic>
                    <p:nvPicPr>
                      <p:cNvPr id="0" name="图片 3075"/>
                      <p:cNvPicPr/>
                      <p:nvPr/>
                    </p:nvPicPr>
                    <p:blipFill>
                      <a:blip r:embed="rId2"/>
                      <a:stretch>
                        <a:fillRect/>
                      </a:stretch>
                    </p:blipFill>
                    <p:spPr>
                      <a:xfrm>
                        <a:off x="1343660" y="3746501"/>
                        <a:ext cx="3620770" cy="61214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489393" y="4415791"/>
          <a:ext cx="2544445" cy="1490980"/>
        </p:xfrm>
        <a:graphic>
          <a:graphicData uri="http://schemas.openxmlformats.org/presentationml/2006/ole">
            <mc:AlternateContent xmlns:mc="http://schemas.openxmlformats.org/markup-compatibility/2006">
              <mc:Choice xmlns:v="urn:schemas-microsoft-com:vml" Requires="v">
                <p:oleObj spid="_x0000_s12294" name="" r:id="rId3" imgW="1231265" imgH="711200" progId="Equation.KSEE3">
                  <p:embed/>
                </p:oleObj>
              </mc:Choice>
              <mc:Fallback>
                <p:oleObj name="" r:id="rId3" imgW="1231265" imgH="711200" progId="Equation.KSEE3">
                  <p:embed/>
                  <p:pic>
                    <p:nvPicPr>
                      <p:cNvPr id="0" name="图片 3075"/>
                      <p:cNvPicPr/>
                      <p:nvPr/>
                    </p:nvPicPr>
                    <p:blipFill>
                      <a:blip r:embed="rId4"/>
                      <a:stretch>
                        <a:fillRect/>
                      </a:stretch>
                    </p:blipFill>
                    <p:spPr>
                      <a:xfrm>
                        <a:off x="1489393" y="4415791"/>
                        <a:ext cx="2544445" cy="1490980"/>
                      </a:xfrm>
                      <a:prstGeom prst="rect">
                        <a:avLst/>
                      </a:prstGeom>
                      <a:noFill/>
                      <a:ln w="38100">
                        <a:noFill/>
                        <a:miter/>
                      </a:ln>
                    </p:spPr>
                  </p:pic>
                </p:oleObj>
              </mc:Fallback>
            </mc:AlternateContent>
          </a:graphicData>
        </a:graphic>
      </p:graphicFrame>
      <p:sp>
        <p:nvSpPr>
          <p:cNvPr id="11" name="文本框 10"/>
          <p:cNvSpPr txBox="1"/>
          <p:nvPr/>
        </p:nvSpPr>
        <p:spPr>
          <a:xfrm>
            <a:off x="1410335" y="5906770"/>
            <a:ext cx="545846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dirty="0">
                <a:ea typeface="宋体" panose="02010600030101010101" pitchFamily="2" charset="-122"/>
                <a:sym typeface="+mn-ea"/>
              </a:rPr>
              <a:t>Λ</a:t>
            </a:r>
            <a:r>
              <a:rPr lang="en-US" altLang="zh-CN" dirty="0">
                <a:ea typeface="宋体" panose="02010600030101010101" pitchFamily="2" charset="-122"/>
                <a:sym typeface="+mn-ea"/>
              </a:rPr>
              <a:t>i</a:t>
            </a:r>
            <a:r>
              <a:rPr lang="zh-CN" dirty="0">
                <a:ea typeface="宋体" panose="02010600030101010101" pitchFamily="2" charset="-122"/>
                <a:sym typeface="+mn-ea"/>
              </a:rPr>
              <a:t> 为所有用户对物品i 的偏好的置信度构成的对角矩阵</a:t>
            </a:r>
            <a:endParaRPr lang="zh-CN" dirty="0">
              <a:ea typeface="宋体" panose="02010600030101010101" pitchFamily="2" charset="-122"/>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工具</a:t>
            </a:r>
            <a:endParaRPr lang="zh-CN" dirty="0">
              <a:ea typeface="宋体" panose="02010600030101010101" pitchFamily="2" charset="-122"/>
            </a:endParaRPr>
          </a:p>
        </p:txBody>
      </p:sp>
      <p:sp>
        <p:nvSpPr>
          <p:cNvPr id="131" name="Content Placeholder 2"/>
          <p:cNvSpPr txBox="1">
            <a:spLocks noGrp="1"/>
          </p:cNvSpPr>
          <p:nvPr/>
        </p:nvSpPr>
        <p:spPr>
          <a:xfrm>
            <a:off x="876300" y="16344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spark mllib</a:t>
            </a:r>
            <a:r>
              <a:rPr lang="zh-CN" altLang="zh-CN" sz="1800" dirty="0">
                <a:ea typeface="宋体" panose="02010600030101010101" pitchFamily="2" charset="-122"/>
                <a:sym typeface="+mn-ea"/>
              </a:rPr>
              <a:t>库（</a:t>
            </a:r>
            <a:r>
              <a:rPr lang="en-US" altLang="zh-CN" sz="1800" dirty="0">
                <a:ea typeface="宋体" panose="02010600030101010101" pitchFamily="2" charset="-122"/>
                <a:sym typeface="+mn-ea"/>
              </a:rPr>
              <a:t>spark3.0</a:t>
            </a:r>
            <a:r>
              <a:rPr lang="zh-CN" altLang="en-US" sz="1800" dirty="0">
                <a:ea typeface="宋体" panose="02010600030101010101" pitchFamily="2" charset="-122"/>
                <a:sym typeface="+mn-ea"/>
              </a:rPr>
              <a:t>版本后废弃）</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支持常见的</a:t>
            </a:r>
            <a:r>
              <a:rPr lang="zh-CN" altLang="en-US" sz="1800" dirty="0">
                <a:ea typeface="宋体" panose="02010600030101010101" pitchFamily="2" charset="-122"/>
                <a:sym typeface="+mn-ea"/>
              </a:rPr>
              <a:t>算法，包括</a:t>
            </a:r>
            <a:r>
              <a:rPr lang="en-US" altLang="zh-CN" sz="1800" dirty="0">
                <a:ea typeface="宋体" panose="02010600030101010101" pitchFamily="2" charset="-122"/>
                <a:sym typeface="+mn-ea"/>
              </a:rPr>
              <a:t> 分类、回归、聚类和协同过滤</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from pyspark.mllib.recommendation import ALS, Rating, MatrixFactorizationModel</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spark ml</a:t>
            </a:r>
            <a:r>
              <a:rPr lang="zh-CN" altLang="en-US" sz="1800" dirty="0">
                <a:ea typeface="宋体" panose="02010600030101010101" pitchFamily="2" charset="-122"/>
                <a:sym typeface="+mn-ea"/>
              </a:rPr>
              <a:t>库（官方推荐）</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功能更全面更灵活，ml在DataFrame上的抽象级别更高，数据和操作耦合度更低，使用起来像</a:t>
            </a:r>
            <a:r>
              <a:rPr lang="en-US" altLang="zh-CN" sz="1800" dirty="0">
                <a:ea typeface="宋体" panose="02010600030101010101" pitchFamily="2" charset="-122"/>
                <a:sym typeface="+mn-ea"/>
              </a:rPr>
              <a:t>sklearn</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Spark</a:t>
            </a:r>
            <a:r>
              <a:rPr lang="zh-CN" altLang="zh-CN" sz="1800" dirty="0">
                <a:ea typeface="宋体" panose="02010600030101010101" pitchFamily="2" charset="-122"/>
                <a:sym typeface="+mn-ea"/>
              </a:rPr>
              <a:t>安装很多坑，需要慢慢来</a:t>
            </a:r>
            <a:endParaRPr lang="en-US" altLang="zh-CN" sz="1800" dirty="0">
              <a:ea typeface="宋体" panose="02010600030101010101" pitchFamily="2" charset="-122"/>
              <a:sym typeface="+mn-ea"/>
            </a:endParaRPr>
          </a:p>
          <a:p>
            <a:pPr>
              <a:lnSpc>
                <a:spcPct val="150000"/>
              </a:lnSpc>
            </a:pPr>
            <a:r>
              <a:rPr lang="en-US" sz="1800" dirty="0">
                <a:ea typeface="宋体" panose="02010600030101010101" pitchFamily="2" charset="-122"/>
                <a:sym typeface="+mn-ea"/>
              </a:rPr>
              <a:t>Python</a:t>
            </a:r>
            <a:r>
              <a:rPr lang="zh-CN" sz="1800" dirty="0">
                <a:ea typeface="宋体" panose="02010600030101010101" pitchFamily="2" charset="-122"/>
                <a:sym typeface="+mn-ea"/>
              </a:rPr>
              <a:t>代码</a:t>
            </a:r>
            <a:endParaRPr 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https://github.com/tushushu/imylu/blob/master/imylu/recommend/als.py</a:t>
            </a:r>
            <a:endParaRPr 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en-US" altLang="zh-CN" sz="4000" dirty="0">
                <a:latin typeface="Calibri Light" panose="020F0302020204030204" charset="0"/>
                <a:ea typeface="宋体" panose="02010600030101010101" pitchFamily="2" charset="-122"/>
                <a:cs typeface="Calibri Light" panose="020F0302020204030204" charset="0"/>
                <a:sym typeface="+mn-ea"/>
              </a:rPr>
              <a:t>ALS</a:t>
            </a:r>
            <a:r>
              <a:rPr lang="zh-CN" altLang="en-US" sz="4000" dirty="0">
                <a:latin typeface="Calibri Light" panose="020F0302020204030204" charset="0"/>
                <a:ea typeface="宋体" panose="02010600030101010101" pitchFamily="2" charset="-122"/>
                <a:cs typeface="Calibri Light" panose="020F0302020204030204" charset="0"/>
              </a:rPr>
              <a:t>矩阵分解</a:t>
            </a:r>
            <a:endParaRPr lang="en-US" altLang="zh-CN"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351087"/>
            <a:ext cx="4980709" cy="4351338"/>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zh-CN" sz="2000" dirty="0"/>
              <a:t>推荐系统的算法都有哪些</a:t>
            </a:r>
            <a:endParaRPr lang="zh-CN" altLang="zh-CN" sz="2000" dirty="0"/>
          </a:p>
          <a:p>
            <a:pPr lvl="0">
              <a:lnSpc>
                <a:spcPct val="150000"/>
              </a:lnSpc>
            </a:pPr>
            <a:r>
              <a:rPr lang="zh-CN" altLang="zh-CN" sz="2000" dirty="0"/>
              <a:t>什么是矩阵分解</a:t>
            </a:r>
            <a:endParaRPr lang="zh-CN" altLang="zh-CN" sz="2000" dirty="0"/>
          </a:p>
          <a:p>
            <a:pPr lvl="0">
              <a:lnSpc>
                <a:spcPct val="150000"/>
              </a:lnSpc>
            </a:pPr>
            <a:r>
              <a:rPr lang="zh-CN" altLang="zh-CN" sz="2000" dirty="0"/>
              <a:t>矩阵分解中的</a:t>
            </a:r>
            <a:r>
              <a:rPr lang="en-US" altLang="zh-CN" sz="2000" dirty="0"/>
              <a:t>ALS</a:t>
            </a:r>
            <a:r>
              <a:rPr lang="zh-CN" altLang="en-US" sz="2000" dirty="0"/>
              <a:t>算法</a:t>
            </a:r>
            <a:endParaRPr lang="zh-CN" altLang="zh-CN" sz="2000" dirty="0"/>
          </a:p>
          <a:p>
            <a:pPr lvl="0">
              <a:lnSpc>
                <a:spcPct val="150000"/>
              </a:lnSpc>
            </a:pPr>
            <a:r>
              <a:rPr lang="zh-CN" altLang="en-US" sz="2000" dirty="0">
                <a:sym typeface="+mn-ea"/>
              </a:rPr>
              <a:t>目标函数最优化问题（</a:t>
            </a:r>
            <a:r>
              <a:rPr lang="en-US" altLang="zh-CN" sz="2000" dirty="0">
                <a:sym typeface="+mn-ea"/>
              </a:rPr>
              <a:t>ALS</a:t>
            </a:r>
            <a:r>
              <a:rPr lang="zh-CN" altLang="en-US" sz="2000" dirty="0">
                <a:sym typeface="+mn-ea"/>
              </a:rPr>
              <a:t>，</a:t>
            </a:r>
            <a:r>
              <a:rPr lang="en-US" altLang="zh-CN" sz="2000" dirty="0">
                <a:sym typeface="+mn-ea"/>
              </a:rPr>
              <a:t>SGD</a:t>
            </a:r>
            <a:r>
              <a:rPr lang="zh-CN" altLang="en-US" sz="2000" dirty="0">
                <a:sym typeface="+mn-ea"/>
              </a:rPr>
              <a:t>）</a:t>
            </a:r>
            <a:endParaRPr lang="en-US" altLang="zh-CN" sz="2000" dirty="0"/>
          </a:p>
          <a:p>
            <a:pPr lvl="0">
              <a:lnSpc>
                <a:spcPct val="150000"/>
              </a:lnSpc>
            </a:pPr>
            <a:r>
              <a:rPr lang="zh-CN" altLang="zh-CN" sz="2000" dirty="0">
                <a:sym typeface="+mn-ea"/>
              </a:rPr>
              <a:t>推荐系统工具：</a:t>
            </a:r>
            <a:r>
              <a:rPr lang="en-US" altLang="zh-CN" sz="2000" dirty="0">
                <a:sym typeface="+mn-ea"/>
              </a:rPr>
              <a:t>Surprise</a:t>
            </a:r>
            <a:r>
              <a:rPr lang="zh-CN" altLang="en-US" sz="2000" dirty="0">
                <a:sym typeface="+mn-ea"/>
              </a:rPr>
              <a:t>与</a:t>
            </a:r>
            <a:r>
              <a:rPr lang="en-US" altLang="zh-CN" sz="2000" dirty="0" err="1">
                <a:sym typeface="+mn-ea"/>
              </a:rPr>
              <a:t>LightFM</a:t>
            </a:r>
            <a:endParaRPr lang="en-US" altLang="zh-CN" sz="2000" dirty="0"/>
          </a:p>
          <a:p>
            <a:pPr lvl="0">
              <a:lnSpc>
                <a:spcPct val="150000"/>
              </a:lnSpc>
            </a:pPr>
            <a:r>
              <a:rPr lang="en-US" altLang="zh-CN" sz="2000" dirty="0"/>
              <a:t>Baseline</a:t>
            </a:r>
            <a:r>
              <a:rPr lang="zh-CN" altLang="zh-CN" sz="2000" dirty="0"/>
              <a:t>算法</a:t>
            </a:r>
            <a:endParaRPr lang="zh-CN" altLang="zh-CN" sz="2000" dirty="0"/>
          </a:p>
          <a:p>
            <a:pPr lvl="0">
              <a:lnSpc>
                <a:spcPct val="150000"/>
              </a:lnSpc>
            </a:pPr>
            <a:r>
              <a:rPr lang="en-US" altLang="zh-CN" sz="2000" dirty="0" err="1"/>
              <a:t>SlopeOne</a:t>
            </a:r>
            <a:r>
              <a:rPr lang="zh-CN" altLang="zh-CN" sz="2000" dirty="0"/>
              <a:t>算法</a:t>
            </a:r>
            <a:endParaRPr lang="zh-CN" altLang="zh-CN" sz="2000" dirty="0"/>
          </a:p>
          <a:p>
            <a:pPr lvl="0">
              <a:lnSpc>
                <a:spcPct val="150000"/>
              </a:lnSpc>
            </a:pPr>
            <a:r>
              <a:rPr lang="zh-CN" altLang="zh-CN" sz="2000" dirty="0"/>
              <a:t>对</a:t>
            </a:r>
            <a:r>
              <a:rPr lang="en-US" altLang="zh-CN" sz="2000" dirty="0"/>
              <a:t>MovieLens</a:t>
            </a:r>
            <a:r>
              <a:rPr lang="zh-CN" altLang="zh-CN" sz="2000" dirty="0"/>
              <a:t>进行推荐</a:t>
            </a:r>
            <a:endParaRPr lang="zh-CN" altLang="zh-CN" sz="2000" dirty="0"/>
          </a:p>
          <a:p>
            <a:pPr lvl="1">
              <a:lnSpc>
                <a:spcPct val="150000"/>
              </a:lnSpc>
              <a:buFont typeface="Wingdings" panose="05000000000000000000" charset="0"/>
              <a:buChar char="ü"/>
            </a:pPr>
            <a:endParaRPr lang="en-US" altLang="zh-CN" sz="2000" dirty="0"/>
          </a:p>
        </p:txBody>
      </p:sp>
      <p:sp>
        <p:nvSpPr>
          <p:cNvPr id="4" name="Title 1"/>
          <p:cNvSpPr txBox="1"/>
          <p:nvPr/>
        </p:nvSpPr>
        <p:spPr>
          <a:xfrm>
            <a:off x="6615546" y="1147762"/>
            <a:ext cx="4980709"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en-US" altLang="zh-CN">
                <a:ea typeface="宋体" panose="02010600030101010101" pitchFamily="2" charset="-122"/>
              </a:rPr>
              <a:t>Pandas &amp; Paper</a:t>
            </a:r>
            <a:r>
              <a:rPr lang="zh-CN" altLang="en-US">
                <a:ea typeface="宋体" panose="02010600030101010101" pitchFamily="2" charset="-122"/>
              </a:rPr>
              <a:t>相关</a:t>
            </a:r>
            <a:endParaRPr lang="zh-CN" altLang="en-US">
              <a:ea typeface="宋体" panose="02010600030101010101" pitchFamily="2" charset="-122"/>
            </a:endParaRPr>
          </a:p>
        </p:txBody>
      </p:sp>
      <p:sp>
        <p:nvSpPr>
          <p:cNvPr id="5" name="Content Placeholder 2"/>
          <p:cNvSpPr txBox="1"/>
          <p:nvPr/>
        </p:nvSpPr>
        <p:spPr>
          <a:xfrm>
            <a:off x="6615546" y="2293937"/>
            <a:ext cx="4980709" cy="4351338"/>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altLang="zh-CN" sz="2000">
                <a:ea typeface="宋体" panose="02010600030101010101" pitchFamily="2" charset="-122"/>
                <a:sym typeface="+mn-ea"/>
              </a:rPr>
              <a:t>DataFrame使用</a:t>
            </a:r>
            <a:endParaRPr altLang="zh-CN" sz="2000">
              <a:ea typeface="宋体" panose="02010600030101010101" pitchFamily="2" charset="-122"/>
              <a:sym typeface="+mn-ea"/>
            </a:endParaRPr>
          </a:p>
          <a:p>
            <a:pPr lvl="0">
              <a:lnSpc>
                <a:spcPct val="150000"/>
              </a:lnSpc>
            </a:pPr>
            <a:r>
              <a:rPr altLang="zh-CN" sz="2000">
                <a:ea typeface="宋体" panose="02010600030101010101" pitchFamily="2" charset="-122"/>
                <a:sym typeface="+mn-ea"/>
              </a:rPr>
              <a:t>Index索引 Groupby方法</a:t>
            </a:r>
            <a:endParaRPr altLang="zh-CN" sz="2000">
              <a:ea typeface="宋体" panose="02010600030101010101" pitchFamily="2" charset="-122"/>
              <a:sym typeface="+mn-ea"/>
            </a:endParaRPr>
          </a:p>
          <a:p>
            <a:pPr lvl="0">
              <a:lnSpc>
                <a:spcPct val="150000"/>
              </a:lnSpc>
            </a:pPr>
            <a:r>
              <a:rPr altLang="zh-CN" sz="2000">
                <a:ea typeface="宋体" panose="02010600030101010101" pitchFamily="2" charset="-122"/>
                <a:sym typeface="+mn-ea"/>
              </a:rPr>
              <a:t>表格数据的</a:t>
            </a:r>
            <a:r>
              <a:rPr lang="zh-CN" sz="2000">
                <a:ea typeface="宋体" panose="02010600030101010101" pitchFamily="2" charset="-122"/>
                <a:sym typeface="+mn-ea"/>
              </a:rPr>
              <a:t>函数化</a:t>
            </a:r>
            <a:endParaRPr lang="zh-CN" sz="2000">
              <a:ea typeface="宋体" panose="02010600030101010101" pitchFamily="2" charset="-122"/>
              <a:sym typeface="+mn-ea"/>
            </a:endParaRPr>
          </a:p>
          <a:p>
            <a:pPr lvl="0">
              <a:lnSpc>
                <a:spcPct val="150000"/>
              </a:lnSpc>
            </a:pPr>
            <a:r>
              <a:rPr lang="en-US" altLang="zh-CN" sz="2000">
                <a:ea typeface="宋体" panose="02010600030101010101" pitchFamily="2" charset="-122"/>
                <a:sym typeface="+mn-ea"/>
              </a:rPr>
              <a:t>map(), lambda函数</a:t>
            </a:r>
            <a:endParaRPr altLang="zh-CN" sz="2000">
              <a:ea typeface="宋体" panose="02010600030101010101" pitchFamily="2" charset="-122"/>
              <a:sym typeface="+mn-ea"/>
            </a:endParaRPr>
          </a:p>
          <a:p>
            <a:pPr lvl="0">
              <a:lnSpc>
                <a:spcPct val="150000"/>
              </a:lnSpc>
            </a:pPr>
            <a:r>
              <a:rPr lang="zh-CN" altLang="en-US" sz="2000" dirty="0">
                <a:sym typeface="+mn-ea"/>
              </a:rPr>
              <a:t>怎样阅读更高效</a:t>
            </a:r>
            <a:endParaRPr lang="zh-CN" altLang="en-US" sz="2000" dirty="0">
              <a:sym typeface="+mn-ea"/>
            </a:endParaRPr>
          </a:p>
          <a:p>
            <a:pPr lvl="0">
              <a:lnSpc>
                <a:spcPct val="150000"/>
              </a:lnSpc>
            </a:pPr>
            <a:r>
              <a:rPr lang="zh-CN" altLang="en-US" sz="2000" dirty="0"/>
              <a:t>课程相关</a:t>
            </a:r>
            <a:r>
              <a:rPr lang="en-US" altLang="zh-CN" sz="2000" dirty="0"/>
              <a:t>Paper</a:t>
            </a:r>
            <a:endParaRPr lang="en-US" altLang="zh-CN" sz="2000" dirty="0"/>
          </a:p>
          <a:p>
            <a:pPr lvl="0">
              <a:lnSpc>
                <a:spcPct val="150000"/>
              </a:lnSpc>
            </a:pPr>
            <a:r>
              <a:rPr lang="en-US" altLang="zh-CN" sz="2000" dirty="0"/>
              <a:t>ALS-WR Paper Reading</a:t>
            </a:r>
            <a:endParaRPr sz="2000" dirty="0"/>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数据集：</a:t>
            </a:r>
            <a:r>
              <a:rPr lang="en-US" altLang="zh-CN" sz="1800" dirty="0">
                <a:ea typeface="宋体" panose="02010600030101010101" pitchFamily="2" charset="-122"/>
                <a:sym typeface="+mn-ea"/>
              </a:rPr>
              <a:t>MovieLens</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下载地址：https://www.kaggle.com/jneupane12/movielens/download</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主要使用的文件：</a:t>
            </a:r>
            <a:r>
              <a:rPr lang="en-US" altLang="zh-CN" sz="1800" dirty="0">
                <a:ea typeface="宋体" panose="02010600030101010101" pitchFamily="2" charset="-122"/>
                <a:sym typeface="+mn-ea"/>
              </a:rPr>
              <a:t>ratings</a:t>
            </a:r>
            <a:r>
              <a:rPr lang="zh-CN" altLang="en-US" sz="1800" dirty="0">
                <a:ea typeface="宋体" panose="02010600030101010101" pitchFamily="2" charset="-122"/>
                <a:sym typeface="+mn-ea"/>
              </a:rPr>
              <a:t>.csv</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格式：</a:t>
            </a:r>
            <a:r>
              <a:rPr lang="en-US" altLang="zh-CN" sz="1800" dirty="0">
                <a:ea typeface="宋体" panose="02010600030101010101" pitchFamily="2" charset="-122"/>
                <a:sym typeface="+mn-ea"/>
              </a:rPr>
              <a:t>user</a:t>
            </a:r>
            <a:r>
              <a:rPr lang="zh-CN" altLang="en-US" sz="1800" dirty="0">
                <a:ea typeface="宋体" panose="02010600030101010101" pitchFamily="2" charset="-122"/>
                <a:sym typeface="+mn-ea"/>
              </a:rPr>
              <a:t>Id</a:t>
            </a:r>
            <a:r>
              <a:rPr lang="en-US" altLang="zh-CN" sz="1800" dirty="0">
                <a:ea typeface="宋体" panose="02010600030101010101" pitchFamily="2" charset="-122"/>
                <a:sym typeface="+mn-ea"/>
              </a:rPr>
              <a:t>, movieId, rating, timestamp</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记录了用户在某个时间对某个</a:t>
            </a:r>
            <a:r>
              <a:rPr lang="en-US" altLang="zh-CN" sz="1800" dirty="0">
                <a:ea typeface="宋体" panose="02010600030101010101" pitchFamily="2" charset="-122"/>
                <a:sym typeface="+mn-ea"/>
              </a:rPr>
              <a:t>movieId</a:t>
            </a:r>
            <a:r>
              <a:rPr lang="zh-CN" altLang="zh-CN" sz="1800" dirty="0">
                <a:ea typeface="宋体" panose="02010600030101010101" pitchFamily="2" charset="-122"/>
                <a:sym typeface="+mn-ea"/>
              </a:rPr>
              <a:t>的打分情况</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我们需要补全评分矩阵，然后对指定用户，比如</a:t>
            </a:r>
            <a:r>
              <a:rPr lang="en-US" altLang="zh-CN" sz="1800" dirty="0">
                <a:ea typeface="宋体" panose="02010600030101010101" pitchFamily="2" charset="-122"/>
                <a:sym typeface="+mn-ea"/>
              </a:rPr>
              <a:t>userID</a:t>
            </a:r>
            <a:r>
              <a:rPr lang="zh-CN" altLang="zh-CN" sz="1800" dirty="0">
                <a:ea typeface="宋体" panose="02010600030101010101" pitchFamily="2" charset="-122"/>
                <a:sym typeface="+mn-ea"/>
              </a:rPr>
              <a:t>为</a:t>
            </a:r>
            <a:r>
              <a:rPr lang="en-US" altLang="zh-CN" sz="1800" dirty="0">
                <a:ea typeface="宋体" panose="02010600030101010101" pitchFamily="2" charset="-122"/>
                <a:sym typeface="+mn-ea"/>
              </a:rPr>
              <a:t>1-5</a:t>
            </a:r>
            <a:r>
              <a:rPr lang="zh-CN" altLang="en-US" sz="1800" dirty="0">
                <a:ea typeface="宋体" panose="02010600030101010101" pitchFamily="2" charset="-122"/>
                <a:sym typeface="+mn-ea"/>
              </a:rPr>
              <a:t>进行预测</a:t>
            </a:r>
            <a:endParaRPr lang="zh-CN" altLang="en-US" sz="18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769860" y="1443990"/>
            <a:ext cx="3562350" cy="430530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876300" y="132207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直接使用</a:t>
            </a:r>
            <a:r>
              <a:rPr lang="en-US" altLang="zh-CN" sz="1800" dirty="0">
                <a:ea typeface="宋体" panose="02010600030101010101" pitchFamily="2" charset="-122"/>
                <a:sym typeface="+mn-ea"/>
              </a:rPr>
              <a:t>Python</a:t>
            </a:r>
            <a:endParaRPr lang="zh-CN" altLang="en-US" sz="18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class Matrix(object):</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class ALS(object):</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X = load_movie_ratings()</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model = ALS()</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model.fit(X, k=3, max_iter=3)</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print("对用户进行推荐")</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user_ids = range(1, 5)</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predictions = model.predict(user_ids, n_items=2)</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for user_id, prediction in zip(user_ids, predictions):</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    _prediction = [format_prediction(item_id, score)</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                   for item_id, score in prediction]</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    print("User id:%d recommedation: %s" % (user_id, _prediction))</a:t>
            </a:r>
            <a:endParaRPr lang="en-US" altLang="zh-CN" sz="12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4826000" y="1950720"/>
            <a:ext cx="6086475" cy="190500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目标函数最优化问题的工程解法：</a:t>
            </a:r>
            <a:endParaRPr sz="1800" dirty="0">
              <a:ea typeface="宋体" panose="02010600030101010101" pitchFamily="2" charset="-122"/>
            </a:endParaRPr>
          </a:p>
          <a:p>
            <a:pPr>
              <a:lnSpc>
                <a:spcPct val="150000"/>
              </a:lnSpc>
            </a:pPr>
            <a:r>
              <a:rPr sz="1800" dirty="0">
                <a:ea typeface="宋体" panose="02010600030101010101" pitchFamily="2" charset="-122"/>
                <a:sym typeface="+mn-ea"/>
              </a:rPr>
              <a:t>ALS</a:t>
            </a:r>
            <a:r>
              <a:rPr lang="zh-CN" sz="1800" dirty="0">
                <a:ea typeface="宋体" panose="02010600030101010101" pitchFamily="2" charset="-122"/>
                <a:sym typeface="+mn-ea"/>
              </a:rPr>
              <a:t>，</a:t>
            </a:r>
            <a:r>
              <a:rPr sz="1800" dirty="0">
                <a:ea typeface="宋体" panose="02010600030101010101" pitchFamily="2" charset="-122"/>
                <a:sym typeface="+mn-ea"/>
              </a:rPr>
              <a:t>Alternating Least Squares</a:t>
            </a:r>
            <a:r>
              <a:rPr lang="zh-CN" sz="1800" dirty="0">
                <a:ea typeface="宋体" panose="02010600030101010101" pitchFamily="2" charset="-122"/>
                <a:sym typeface="+mn-ea"/>
              </a:rPr>
              <a:t>，交替最小二乘法</a:t>
            </a:r>
            <a:endParaRPr sz="1800" dirty="0">
              <a:ea typeface="宋体" panose="02010600030101010101" pitchFamily="2" charset="-122"/>
            </a:endParaRPr>
          </a:p>
          <a:p>
            <a:pPr>
              <a:lnSpc>
                <a:spcPct val="150000"/>
              </a:lnSpc>
            </a:pPr>
            <a:r>
              <a:rPr sz="1800" dirty="0">
                <a:ea typeface="宋体" panose="02010600030101010101" pitchFamily="2" charset="-122"/>
              </a:rPr>
              <a:t>SGD</a:t>
            </a:r>
            <a:r>
              <a:rPr lang="zh-CN" sz="1800" dirty="0">
                <a:ea typeface="宋体" panose="02010600030101010101" pitchFamily="2" charset="-122"/>
              </a:rPr>
              <a:t>，</a:t>
            </a:r>
            <a:r>
              <a:rPr sz="1800" dirty="0">
                <a:ea typeface="宋体" panose="02010600030101010101" pitchFamily="2" charset="-122"/>
              </a:rPr>
              <a:t>Stochastic Gradient Descent</a:t>
            </a:r>
            <a:r>
              <a:rPr lang="zh-CN" sz="1800" dirty="0">
                <a:ea typeface="宋体" panose="02010600030101010101" pitchFamily="2" charset="-122"/>
              </a:rPr>
              <a:t>，随机梯度下降</a:t>
            </a:r>
            <a:endParaRPr lang="zh-CN" sz="1800" dirty="0">
              <a:ea typeface="宋体" panose="02010600030101010101" pitchFamily="2" charset="-122"/>
            </a:endParaRPr>
          </a:p>
          <a:p>
            <a:pPr marL="0" indent="0">
              <a:lnSpc>
                <a:spcPct val="150000"/>
              </a:lnSpc>
              <a:buNone/>
            </a:pPr>
            <a:r>
              <a:rPr altLang="zh-CN" sz="1800" dirty="0">
                <a:ea typeface="宋体" panose="02010600030101010101" pitchFamily="2" charset="-122"/>
                <a:sym typeface="+mn-ea"/>
              </a:rPr>
              <a:t>基本思路是以随机方式遍历训练集中的数据，并给出每个已知评分的预测评分。用户和物品特征向量的调整就沿着评分误差越来越小的方向迭代进行，直到误差达</a:t>
            </a:r>
            <a:r>
              <a:rPr lang="zh-CN" sz="1800" dirty="0">
                <a:ea typeface="宋体" panose="02010600030101010101" pitchFamily="2" charset="-122"/>
                <a:sym typeface="+mn-ea"/>
              </a:rPr>
              <a:t>到</a:t>
            </a:r>
            <a:r>
              <a:rPr altLang="zh-CN" sz="1800" dirty="0">
                <a:ea typeface="宋体" panose="02010600030101010101" pitchFamily="2" charset="-122"/>
                <a:sym typeface="+mn-ea"/>
              </a:rPr>
              <a:t>要求。</a:t>
            </a:r>
            <a:r>
              <a:rPr lang="zh-CN" sz="1800" dirty="0">
                <a:ea typeface="宋体" panose="02010600030101010101" pitchFamily="2" charset="-122"/>
                <a:sym typeface="+mn-ea"/>
              </a:rPr>
              <a:t>所以</a:t>
            </a:r>
            <a:r>
              <a:rPr altLang="zh-CN" sz="1800" dirty="0">
                <a:ea typeface="宋体" panose="02010600030101010101" pitchFamily="2" charset="-122"/>
                <a:sym typeface="+mn-ea"/>
              </a:rPr>
              <a:t>，SGD不需要遍历所有的样本即可完成特征向量的求解。</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697980" y="1936115"/>
            <a:ext cx="4714875" cy="3800475"/>
          </a:xfrm>
          <a:prstGeom prst="rect">
            <a:avLst/>
          </a:prstGeom>
        </p:spPr>
      </p:pic>
      <p:sp>
        <p:nvSpPr>
          <p:cNvPr id="3" name="文本框 2"/>
          <p:cNvSpPr txBox="1"/>
          <p:nvPr/>
        </p:nvSpPr>
        <p:spPr>
          <a:xfrm>
            <a:off x="6609715" y="5809615"/>
            <a:ext cx="4890770" cy="412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nSpc>
                <a:spcPct val="150000"/>
              </a:lnSpc>
              <a:buNone/>
            </a:pPr>
            <a:r>
              <a:rPr altLang="zh-CN" sz="1400" dirty="0">
                <a:ea typeface="宋体" panose="02010600030101010101" pitchFamily="2" charset="-122"/>
                <a:sym typeface="+mn-ea"/>
              </a:rPr>
              <a:t>让变量沿着目标函数负梯度的方向移动，直到移动到极小值点</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678940"/>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梯度下降法：</a:t>
            </a:r>
            <a:endParaRPr sz="1800" dirty="0">
              <a:ea typeface="宋体" panose="02010600030101010101" pitchFamily="2" charset="-122"/>
            </a:endParaRPr>
          </a:p>
          <a:p>
            <a:pPr>
              <a:lnSpc>
                <a:spcPct val="150000"/>
              </a:lnSpc>
            </a:pPr>
            <a:endParaRPr sz="1800" dirty="0">
              <a:ea typeface="宋体" panose="02010600030101010101" pitchFamily="2" charset="-122"/>
            </a:endParaRPr>
          </a:p>
          <a:p>
            <a:pPr marL="0" indent="0">
              <a:lnSpc>
                <a:spcPct val="150000"/>
              </a:lnSpc>
              <a:buNone/>
            </a:pPr>
            <a:r>
              <a:rPr lang="zh-CN" sz="1800" dirty="0">
                <a:ea typeface="宋体" panose="02010600030101010101" pitchFamily="2" charset="-122"/>
              </a:rPr>
              <a:t>其中    为参数，代表权重，</a:t>
            </a:r>
            <a:r>
              <a:rPr lang="en-US" altLang="zh-CN" sz="1800" dirty="0">
                <a:ea typeface="宋体" panose="02010600030101010101" pitchFamily="2" charset="-122"/>
              </a:rPr>
              <a:t>n</a:t>
            </a:r>
            <a:r>
              <a:rPr lang="zh-CN" altLang="zh-CN" sz="1800" dirty="0">
                <a:ea typeface="宋体" panose="02010600030101010101" pitchFamily="2" charset="-122"/>
              </a:rPr>
              <a:t>为特征数</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rPr>
              <a:t>用它来模拟</a:t>
            </a:r>
            <a:r>
              <a:rPr lang="en-US" altLang="zh-CN" sz="1800" dirty="0">
                <a:ea typeface="宋体" panose="02010600030101010101" pitchFamily="2" charset="-122"/>
              </a:rPr>
              <a:t>y</a:t>
            </a:r>
            <a:r>
              <a:rPr lang="zh-CN" altLang="zh-CN" sz="1800" dirty="0">
                <a:ea typeface="宋体" panose="02010600030101010101" pitchFamily="2" charset="-122"/>
              </a:rPr>
              <a:t>，</a:t>
            </a:r>
            <a:r>
              <a:rPr lang="zh-CN" sz="1800" dirty="0">
                <a:ea typeface="宋体" panose="02010600030101010101" pitchFamily="2" charset="-122"/>
              </a:rPr>
              <a:t>需要将损失函数</a:t>
            </a:r>
            <a:r>
              <a:rPr lang="zh-CN" altLang="zh-CN" sz="1800" dirty="0">
                <a:ea typeface="宋体" panose="02010600030101010101" pitchFamily="2" charset="-122"/>
              </a:rPr>
              <a:t>最小化</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sym typeface="+mn-ea"/>
              </a:rPr>
              <a:t>损失函数</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541135" y="1555750"/>
            <a:ext cx="5010150" cy="2762250"/>
          </a:xfrm>
          <a:prstGeom prst="rect">
            <a:avLst/>
          </a:prstGeom>
        </p:spPr>
      </p:pic>
      <p:graphicFrame>
        <p:nvGraphicFramePr>
          <p:cNvPr id="5" name="对象 -2147482616"/>
          <p:cNvGraphicFramePr>
            <a:graphicFrameLocks noChangeAspect="1"/>
          </p:cNvGraphicFramePr>
          <p:nvPr/>
        </p:nvGraphicFramePr>
        <p:xfrm>
          <a:off x="2025333" y="3876043"/>
          <a:ext cx="3100705" cy="908050"/>
        </p:xfrm>
        <a:graphic>
          <a:graphicData uri="http://schemas.openxmlformats.org/presentationml/2006/ole">
            <mc:AlternateContent xmlns:mc="http://schemas.openxmlformats.org/markup-compatibility/2006">
              <mc:Choice xmlns:v="urn:schemas-microsoft-com:vml" Requires="v">
                <p:oleObj spid="_x0000_s13319" name="" r:id="rId2" imgW="1498600" imgH="431800" progId="Equation.KSEE3">
                  <p:embed/>
                </p:oleObj>
              </mc:Choice>
              <mc:Fallback>
                <p:oleObj name="" r:id="rId2" imgW="1498600" imgH="431800" progId="Equation.KSEE3">
                  <p:embed/>
                  <p:pic>
                    <p:nvPicPr>
                      <p:cNvPr id="0" name="图片 3075"/>
                      <p:cNvPicPr/>
                      <p:nvPr/>
                    </p:nvPicPr>
                    <p:blipFill>
                      <a:blip r:embed="rId3"/>
                      <a:stretch>
                        <a:fillRect/>
                      </a:stretch>
                    </p:blipFill>
                    <p:spPr>
                      <a:xfrm>
                        <a:off x="2025333" y="3876043"/>
                        <a:ext cx="3100705" cy="90805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1003300" y="2371093"/>
          <a:ext cx="4284980" cy="481330"/>
        </p:xfrm>
        <a:graphic>
          <a:graphicData uri="http://schemas.openxmlformats.org/presentationml/2006/ole">
            <mc:AlternateContent xmlns:mc="http://schemas.openxmlformats.org/markup-compatibility/2006">
              <mc:Choice xmlns:v="urn:schemas-microsoft-com:vml" Requires="v">
                <p:oleObj spid="_x0000_s13320" name="" r:id="rId4" imgW="2070100" imgH="228600" progId="Equation.KSEE3">
                  <p:embed/>
                </p:oleObj>
              </mc:Choice>
              <mc:Fallback>
                <p:oleObj name="" r:id="rId4" imgW="2070100" imgH="228600" progId="Equation.KSEE3">
                  <p:embed/>
                  <p:pic>
                    <p:nvPicPr>
                      <p:cNvPr id="0" name="图片 3075"/>
                      <p:cNvPicPr/>
                      <p:nvPr/>
                    </p:nvPicPr>
                    <p:blipFill>
                      <a:blip r:embed="rId5"/>
                      <a:stretch>
                        <a:fillRect/>
                      </a:stretch>
                    </p:blipFill>
                    <p:spPr>
                      <a:xfrm>
                        <a:off x="1003300" y="2371093"/>
                        <a:ext cx="4284980" cy="48133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1381125" y="2852423"/>
          <a:ext cx="262890" cy="373380"/>
        </p:xfrm>
        <a:graphic>
          <a:graphicData uri="http://schemas.openxmlformats.org/presentationml/2006/ole">
            <mc:AlternateContent xmlns:mc="http://schemas.openxmlformats.org/markup-compatibility/2006">
              <mc:Choice xmlns:v="urn:schemas-microsoft-com:vml" Requires="v">
                <p:oleObj spid="_x0000_s13321" name="" r:id="rId6" imgW="127000" imgH="177165" progId="Equation.KSEE3">
                  <p:embed/>
                </p:oleObj>
              </mc:Choice>
              <mc:Fallback>
                <p:oleObj name="" r:id="rId6" imgW="127000" imgH="177165" progId="Equation.KSEE3">
                  <p:embed/>
                  <p:pic>
                    <p:nvPicPr>
                      <p:cNvPr id="0" name="图片 3075"/>
                      <p:cNvPicPr/>
                      <p:nvPr/>
                    </p:nvPicPr>
                    <p:blipFill>
                      <a:blip r:embed="rId7"/>
                      <a:stretch>
                        <a:fillRect/>
                      </a:stretch>
                    </p:blipFill>
                    <p:spPr>
                      <a:xfrm>
                        <a:off x="1381125" y="2852423"/>
                        <a:ext cx="262890" cy="373380"/>
                      </a:xfrm>
                      <a:prstGeom prst="rect">
                        <a:avLst/>
                      </a:prstGeom>
                      <a:noFill/>
                      <a:ln w="38100">
                        <a:noFill/>
                        <a:miter/>
                      </a:ln>
                    </p:spPr>
                  </p:pic>
                </p:oleObj>
              </mc:Fallback>
            </mc:AlternateContent>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78371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梯度下降法：</a:t>
            </a:r>
            <a:endParaRPr sz="1800" dirty="0">
              <a:ea typeface="宋体" panose="02010600030101010101" pitchFamily="2" charset="-122"/>
            </a:endParaRPr>
          </a:p>
          <a:p>
            <a:pPr>
              <a:lnSpc>
                <a:spcPct val="150000"/>
              </a:lnSpc>
            </a:pPr>
            <a:r>
              <a:rPr lang="zh-CN" sz="1800" dirty="0">
                <a:ea typeface="宋体" panose="02010600030101010101" pitchFamily="2" charset="-122"/>
              </a:rPr>
              <a:t>我们处于山中的某个位置，不知道极值点在哪里</a:t>
            </a:r>
            <a:endParaRPr sz="1800" dirty="0">
              <a:ea typeface="宋体" panose="02010600030101010101" pitchFamily="2" charset="-122"/>
            </a:endParaRPr>
          </a:p>
          <a:p>
            <a:pPr>
              <a:lnSpc>
                <a:spcPct val="150000"/>
              </a:lnSpc>
            </a:pPr>
            <a:r>
              <a:rPr lang="zh-CN" sz="1800" dirty="0">
                <a:ea typeface="宋体" panose="02010600030101010101" pitchFamily="2" charset="-122"/>
              </a:rPr>
              <a:t>每一步，我们都以下降最多的路线来下山</a:t>
            </a:r>
            <a:endParaRPr lang="zh-CN" sz="1800" dirty="0">
              <a:ea typeface="宋体" panose="02010600030101010101" pitchFamily="2" charset="-122"/>
            </a:endParaRPr>
          </a:p>
          <a:p>
            <a:pPr marL="0" indent="0">
              <a:lnSpc>
                <a:spcPct val="150000"/>
              </a:lnSpc>
              <a:buNone/>
            </a:pPr>
            <a:r>
              <a:rPr altLang="zh-CN" sz="1800" dirty="0">
                <a:ea typeface="宋体" panose="02010600030101010101" pitchFamily="2" charset="-122"/>
                <a:sym typeface="+mn-ea"/>
              </a:rPr>
              <a:t>a表示</a:t>
            </a:r>
            <a:r>
              <a:rPr lang="zh-CN" sz="1800" dirty="0">
                <a:ea typeface="宋体" panose="02010600030101010101" pitchFamily="2" charset="-122"/>
                <a:sym typeface="+mn-ea"/>
              </a:rPr>
              <a:t>学习率（</a:t>
            </a:r>
            <a:r>
              <a:rPr altLang="zh-CN" sz="1800" dirty="0">
                <a:ea typeface="宋体" panose="02010600030101010101" pitchFamily="2" charset="-122"/>
                <a:sym typeface="+mn-ea"/>
              </a:rPr>
              <a:t>步长</a:t>
            </a:r>
            <a:r>
              <a:rPr lang="zh-CN" sz="1800" dirty="0">
                <a:ea typeface="宋体" panose="02010600030101010101" pitchFamily="2" charset="-122"/>
                <a:sym typeface="+mn-ea"/>
              </a:rPr>
              <a:t>）</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274435" y="1499870"/>
            <a:ext cx="5010150" cy="2762250"/>
          </a:xfrm>
          <a:prstGeom prst="rect">
            <a:avLst/>
          </a:prstGeom>
        </p:spPr>
      </p:pic>
      <p:graphicFrame>
        <p:nvGraphicFramePr>
          <p:cNvPr id="5" name="对象 -2147482616"/>
          <p:cNvGraphicFramePr>
            <a:graphicFrameLocks noChangeAspect="1"/>
          </p:cNvGraphicFramePr>
          <p:nvPr/>
        </p:nvGraphicFramePr>
        <p:xfrm>
          <a:off x="1320483" y="4181477"/>
          <a:ext cx="2234565" cy="508000"/>
        </p:xfrm>
        <a:graphic>
          <a:graphicData uri="http://schemas.openxmlformats.org/presentationml/2006/ole">
            <mc:AlternateContent xmlns:mc="http://schemas.openxmlformats.org/markup-compatibility/2006">
              <mc:Choice xmlns:v="urn:schemas-microsoft-com:vml" Requires="v">
                <p:oleObj spid="_x0000_s14339" name="" r:id="rId2" imgW="1079500" imgH="241300" progId="Equation.KSEE3">
                  <p:embed/>
                </p:oleObj>
              </mc:Choice>
              <mc:Fallback>
                <p:oleObj name="" r:id="rId2" imgW="1079500" imgH="241300" progId="Equation.KSEE3">
                  <p:embed/>
                  <p:pic>
                    <p:nvPicPr>
                      <p:cNvPr id="0" name="图片 3075"/>
                      <p:cNvPicPr/>
                      <p:nvPr/>
                    </p:nvPicPr>
                    <p:blipFill>
                      <a:blip r:embed="rId3"/>
                      <a:stretch>
                        <a:fillRect/>
                      </a:stretch>
                    </p:blipFill>
                    <p:spPr>
                      <a:xfrm>
                        <a:off x="1320483" y="4181477"/>
                        <a:ext cx="2234565" cy="508000"/>
                      </a:xfrm>
                      <a:prstGeom prst="rect">
                        <a:avLst/>
                      </a:prstGeom>
                      <a:noFill/>
                      <a:ln w="38100">
                        <a:noFill/>
                        <a:miter/>
                      </a:ln>
                    </p:spPr>
                  </p:pic>
                </p:oleObj>
              </mc:Fallback>
            </mc:AlternateContent>
          </a:graphicData>
        </a:graphic>
      </p:graphicFrame>
      <p:sp>
        <p:nvSpPr>
          <p:cNvPr id="25" name="下箭头 24"/>
          <p:cNvSpPr/>
          <p:nvPr/>
        </p:nvSpPr>
        <p:spPr>
          <a:xfrm rot="10080000">
            <a:off x="2429510" y="3887867"/>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下箭头 6"/>
          <p:cNvSpPr/>
          <p:nvPr/>
        </p:nvSpPr>
        <p:spPr>
          <a:xfrm rot="1980000">
            <a:off x="1012190" y="4714002"/>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Content Placeholder 2"/>
          <p:cNvSpPr txBox="1">
            <a:spLocks noGrp="1"/>
          </p:cNvSpPr>
          <p:nvPr/>
        </p:nvSpPr>
        <p:spPr>
          <a:xfrm>
            <a:off x="560070" y="5191760"/>
            <a:ext cx="996315" cy="346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700" dirty="0">
                <a:ea typeface="宋体" panose="02010600030101010101" pitchFamily="2" charset="-122"/>
              </a:rPr>
              <a:t>参数更新</a:t>
            </a:r>
            <a:endParaRPr lang="zh-CN" sz="1700" dirty="0">
              <a:ea typeface="宋体" panose="02010600030101010101" pitchFamily="2" charset="-122"/>
            </a:endParaRPr>
          </a:p>
        </p:txBody>
      </p:sp>
      <p:sp>
        <p:nvSpPr>
          <p:cNvPr id="9" name="Content Placeholder 2"/>
          <p:cNvSpPr txBox="1">
            <a:spLocks noGrp="1"/>
          </p:cNvSpPr>
          <p:nvPr/>
        </p:nvSpPr>
        <p:spPr>
          <a:xfrm>
            <a:off x="1758315" y="5201285"/>
            <a:ext cx="1132840" cy="346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700" dirty="0">
                <a:ea typeface="宋体" panose="02010600030101010101" pitchFamily="2" charset="-122"/>
              </a:rPr>
              <a:t>原参数</a:t>
            </a:r>
            <a:endParaRPr lang="zh-CN" sz="1700" dirty="0">
              <a:ea typeface="宋体" panose="02010600030101010101" pitchFamily="2" charset="-122"/>
            </a:endParaRPr>
          </a:p>
        </p:txBody>
      </p:sp>
      <p:sp>
        <p:nvSpPr>
          <p:cNvPr id="10" name="下箭头 9"/>
          <p:cNvSpPr/>
          <p:nvPr/>
        </p:nvSpPr>
        <p:spPr>
          <a:xfrm rot="360000">
            <a:off x="1896110" y="4745752"/>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下箭头 10"/>
          <p:cNvSpPr/>
          <p:nvPr/>
        </p:nvSpPr>
        <p:spPr>
          <a:xfrm rot="19560000">
            <a:off x="3246755" y="4730909"/>
            <a:ext cx="384810" cy="463232"/>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2" name="Content Placeholder 2"/>
          <p:cNvSpPr txBox="1">
            <a:spLocks noGrp="1"/>
          </p:cNvSpPr>
          <p:nvPr/>
        </p:nvSpPr>
        <p:spPr>
          <a:xfrm>
            <a:off x="3009265" y="5205095"/>
            <a:ext cx="1132840" cy="346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700" dirty="0">
                <a:ea typeface="宋体" panose="02010600030101010101" pitchFamily="2" charset="-122"/>
              </a:rPr>
              <a:t>梯度向量</a:t>
            </a:r>
            <a:endParaRPr lang="zh-CN" sz="1700" dirty="0">
              <a:ea typeface="宋体" panose="02010600030101010101" pitchFamily="2" charset="-122"/>
            </a:endParaRPr>
          </a:p>
        </p:txBody>
      </p:sp>
      <p:sp>
        <p:nvSpPr>
          <p:cNvPr id="13" name="文本框 12"/>
          <p:cNvSpPr txBox="1"/>
          <p:nvPr/>
        </p:nvSpPr>
        <p:spPr>
          <a:xfrm>
            <a:off x="6435725" y="4485640"/>
            <a:ext cx="5151120" cy="17519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dirty="0">
                <a:ea typeface="宋体" panose="02010600030101010101" pitchFamily="2" charset="-122"/>
                <a:sym typeface="+mn-ea"/>
              </a:rPr>
              <a:t>曲面上方向导数的最大值的方向代表了梯度的方向</a:t>
            </a:r>
            <a:r>
              <a:rPr lang="zh-CN" dirty="0">
                <a:ea typeface="宋体" panose="02010600030101010101" pitchFamily="2" charset="-122"/>
                <a:sym typeface="+mn-ea"/>
              </a:rPr>
              <a:t>。沿着梯度方向，会让</a:t>
            </a:r>
            <a:r>
              <a:rPr lang="en-US" altLang="zh-CN" dirty="0">
                <a:ea typeface="宋体" panose="02010600030101010101" pitchFamily="2" charset="-122"/>
                <a:sym typeface="+mn-ea"/>
              </a:rPr>
              <a:t>h</a:t>
            </a:r>
            <a:r>
              <a:rPr lang="zh-CN" altLang="zh-CN" dirty="0">
                <a:ea typeface="宋体" panose="02010600030101010101" pitchFamily="2" charset="-122"/>
                <a:sym typeface="+mn-ea"/>
              </a:rPr>
              <a:t>值升高，因此我们需要沿着梯度的反方向，也就是采用梯度下降的方式进行权重更新</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7" grpId="0" bldLvl="0" animBg="1"/>
      <p:bldP spid="7" grpId="1" animBg="1"/>
      <p:bldP spid="10" grpId="0" bldLvl="0" animBg="1"/>
      <p:bldP spid="10" grpId="1" animBg="1"/>
      <p:bldP spid="11" grpId="0" bldLvl="0" animBg="1"/>
      <p:bldP spid="1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450340"/>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梯度下降法的更新过程：</a:t>
            </a:r>
            <a:endParaRPr sz="1800" dirty="0">
              <a:ea typeface="宋体" panose="02010600030101010101" pitchFamily="2" charset="-122"/>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541135" y="1536700"/>
            <a:ext cx="5010150" cy="2762250"/>
          </a:xfrm>
          <a:prstGeom prst="rect">
            <a:avLst/>
          </a:prstGeom>
        </p:spPr>
      </p:pic>
      <p:graphicFrame>
        <p:nvGraphicFramePr>
          <p:cNvPr id="2" name="对象 -2147482616"/>
          <p:cNvGraphicFramePr>
            <a:graphicFrameLocks noChangeAspect="1"/>
          </p:cNvGraphicFramePr>
          <p:nvPr/>
        </p:nvGraphicFramePr>
        <p:xfrm>
          <a:off x="915670" y="2033905"/>
          <a:ext cx="3418205" cy="1724660"/>
        </p:xfrm>
        <a:graphic>
          <a:graphicData uri="http://schemas.openxmlformats.org/presentationml/2006/ole">
            <mc:AlternateContent xmlns:mc="http://schemas.openxmlformats.org/markup-compatibility/2006">
              <mc:Choice xmlns:v="urn:schemas-microsoft-com:vml" Requires="v">
                <p:oleObj spid="_x0000_s15365" name="" r:id="rId2" imgW="1841500" imgH="914400" progId="Equation.KSEE3">
                  <p:embed/>
                </p:oleObj>
              </mc:Choice>
              <mc:Fallback>
                <p:oleObj name="" r:id="rId2" imgW="1841500" imgH="914400" progId="Equation.KSEE3">
                  <p:embed/>
                  <p:pic>
                    <p:nvPicPr>
                      <p:cNvPr id="0" name="图片 3075"/>
                      <p:cNvPicPr/>
                      <p:nvPr/>
                    </p:nvPicPr>
                    <p:blipFill>
                      <a:blip r:embed="rId3"/>
                      <a:stretch>
                        <a:fillRect/>
                      </a:stretch>
                    </p:blipFill>
                    <p:spPr>
                      <a:xfrm>
                        <a:off x="915670" y="2033905"/>
                        <a:ext cx="3418205" cy="1724660"/>
                      </a:xfrm>
                      <a:prstGeom prst="rect">
                        <a:avLst/>
                      </a:prstGeom>
                      <a:noFill/>
                      <a:ln w="38100">
                        <a:noFill/>
                        <a:miter/>
                      </a:ln>
                    </p:spPr>
                  </p:pic>
                </p:oleObj>
              </mc:Fallback>
            </mc:AlternateContent>
          </a:graphicData>
        </a:graphic>
      </p:graphicFrame>
      <p:graphicFrame>
        <p:nvGraphicFramePr>
          <p:cNvPr id="8" name="对象 7"/>
          <p:cNvGraphicFramePr/>
          <p:nvPr/>
        </p:nvGraphicFramePr>
        <p:xfrm>
          <a:off x="1989455" y="3758565"/>
          <a:ext cx="4345305" cy="1964690"/>
        </p:xfrm>
        <a:graphic>
          <a:graphicData uri="http://schemas.openxmlformats.org/presentationml/2006/ole">
            <mc:AlternateContent xmlns:mc="http://schemas.openxmlformats.org/markup-compatibility/2006">
              <mc:Choice xmlns:v="urn:schemas-microsoft-com:vml" Requires="v">
                <p:oleObj spid="_x0000_s15366" name="" r:id="rId4" imgW="3322955" imgH="869315" progId="Equation.KSEE3">
                  <p:embed/>
                </p:oleObj>
              </mc:Choice>
              <mc:Fallback>
                <p:oleObj name="" r:id="rId4" imgW="3322955" imgH="869315" progId="Equation.KSEE3">
                  <p:embed/>
                  <p:pic>
                    <p:nvPicPr>
                      <p:cNvPr id="0" name="图片 8"/>
                      <p:cNvPicPr/>
                      <p:nvPr/>
                    </p:nvPicPr>
                    <p:blipFill>
                      <a:blip r:embed="rId5"/>
                      <a:stretch>
                        <a:fillRect/>
                      </a:stretch>
                    </p:blipFill>
                    <p:spPr>
                      <a:xfrm>
                        <a:off x="1989455" y="3758565"/>
                        <a:ext cx="4345305" cy="1964690"/>
                      </a:xfrm>
                      <a:prstGeom prst="rect">
                        <a:avLst/>
                      </a:prstGeom>
                    </p:spPr>
                  </p:pic>
                </p:oleObj>
              </mc:Fallback>
            </mc:AlternateContent>
          </a:graphicData>
        </a:graphic>
      </p:graphicFrame>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221740"/>
            <a:ext cx="512826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rPr>
              <a:t>批量梯度下降：</a:t>
            </a:r>
            <a:endParaRPr sz="1600" dirty="0">
              <a:ea typeface="宋体" panose="02010600030101010101" pitchFamily="2" charset="-122"/>
            </a:endParaRPr>
          </a:p>
          <a:p>
            <a:pPr>
              <a:lnSpc>
                <a:spcPct val="150000"/>
              </a:lnSpc>
            </a:pPr>
            <a:r>
              <a:rPr sz="1600" dirty="0">
                <a:ea typeface="宋体" panose="02010600030101010101" pitchFamily="2" charset="-122"/>
              </a:rPr>
              <a:t>在每次更新时用所有样本</a:t>
            </a:r>
            <a:endParaRPr sz="1600" dirty="0">
              <a:ea typeface="宋体" panose="02010600030101010101" pitchFamily="2" charset="-122"/>
            </a:endParaRPr>
          </a:p>
          <a:p>
            <a:pPr>
              <a:lnSpc>
                <a:spcPct val="150000"/>
              </a:lnSpc>
            </a:pPr>
            <a:r>
              <a:rPr lang="zh-CN" sz="1600" dirty="0">
                <a:ea typeface="宋体" panose="02010600030101010101" pitchFamily="2" charset="-122"/>
              </a:rPr>
              <a:t>稳定，收敛慢</a:t>
            </a:r>
            <a:endParaRPr sz="1600" dirty="0">
              <a:ea typeface="宋体" panose="02010600030101010101" pitchFamily="2" charset="-122"/>
            </a:endParaRPr>
          </a:p>
          <a:p>
            <a:pPr marL="0" indent="0">
              <a:lnSpc>
                <a:spcPct val="150000"/>
              </a:lnSpc>
              <a:buNone/>
            </a:pPr>
            <a:r>
              <a:rPr lang="zh-CN" sz="1600" dirty="0">
                <a:ea typeface="宋体" panose="02010600030101010101" pitchFamily="2" charset="-122"/>
              </a:rPr>
              <a:t>随机梯度下降</a:t>
            </a:r>
            <a:endParaRPr lang="zh-CN" sz="1600" dirty="0">
              <a:ea typeface="宋体" panose="02010600030101010101" pitchFamily="2" charset="-122"/>
            </a:endParaRPr>
          </a:p>
          <a:p>
            <a:pPr>
              <a:lnSpc>
                <a:spcPct val="150000"/>
              </a:lnSpc>
            </a:pPr>
            <a:r>
              <a:rPr lang="zh-CN" sz="1600" dirty="0">
                <a:ea typeface="宋体" panose="02010600030101010101" pitchFamily="2" charset="-122"/>
              </a:rPr>
              <a:t>每次更新时用1个样本，用</a:t>
            </a:r>
            <a:r>
              <a:rPr lang="en-US" altLang="zh-CN" sz="1600" dirty="0">
                <a:ea typeface="宋体" panose="02010600030101010101" pitchFamily="2" charset="-122"/>
              </a:rPr>
              <a:t>1</a:t>
            </a:r>
            <a:r>
              <a:rPr lang="zh-CN" altLang="en-US" sz="1600" dirty="0">
                <a:ea typeface="宋体" panose="02010600030101010101" pitchFamily="2" charset="-122"/>
              </a:rPr>
              <a:t>个样本来近似所有的样本</a:t>
            </a:r>
            <a:endParaRPr lang="zh-CN" altLang="en-US" sz="1600" dirty="0">
              <a:ea typeface="宋体" panose="02010600030101010101" pitchFamily="2" charset="-122"/>
            </a:endParaRPr>
          </a:p>
          <a:p>
            <a:pPr>
              <a:lnSpc>
                <a:spcPct val="150000"/>
              </a:lnSpc>
            </a:pPr>
            <a:r>
              <a:rPr lang="zh-CN" altLang="en-US" sz="1600" dirty="0">
                <a:ea typeface="宋体" panose="02010600030101010101" pitchFamily="2" charset="-122"/>
              </a:rPr>
              <a:t>更快收敛，最终解在全局最优解附近</a:t>
            </a:r>
            <a:endParaRPr lang="zh-CN" altLang="en-US" sz="1600" dirty="0">
              <a:ea typeface="宋体" panose="02010600030101010101" pitchFamily="2" charset="-122"/>
            </a:endParaRPr>
          </a:p>
          <a:p>
            <a:pPr marL="0" indent="0">
              <a:lnSpc>
                <a:spcPct val="150000"/>
              </a:lnSpc>
              <a:buNone/>
            </a:pPr>
            <a:r>
              <a:rPr lang="en-US" altLang="zh-CN" sz="1600" dirty="0">
                <a:ea typeface="宋体" panose="02010600030101010101" pitchFamily="2" charset="-122"/>
              </a:rPr>
              <a:t>mini-batch</a:t>
            </a:r>
            <a:r>
              <a:rPr lang="zh-CN" altLang="zh-CN" sz="1600" dirty="0">
                <a:ea typeface="宋体" panose="02010600030101010101" pitchFamily="2" charset="-122"/>
              </a:rPr>
              <a:t>梯度下降</a:t>
            </a:r>
            <a:endParaRPr lang="zh-CN" altLang="zh-CN" sz="1600" dirty="0">
              <a:ea typeface="宋体" panose="02010600030101010101" pitchFamily="2" charset="-122"/>
            </a:endParaRPr>
          </a:p>
          <a:p>
            <a:pPr>
              <a:lnSpc>
                <a:spcPct val="150000"/>
              </a:lnSpc>
            </a:pPr>
            <a:r>
              <a:rPr lang="zh-CN" altLang="zh-CN" sz="1600" dirty="0">
                <a:ea typeface="宋体" panose="02010600030101010101" pitchFamily="2" charset="-122"/>
              </a:rPr>
              <a:t>每次更新时用b个样本，折中方法</a:t>
            </a:r>
            <a:endParaRPr lang="zh-CN" altLang="zh-CN" sz="1600" dirty="0">
              <a:ea typeface="宋体" panose="02010600030101010101" pitchFamily="2" charset="-122"/>
            </a:endParaRPr>
          </a:p>
          <a:p>
            <a:pPr>
              <a:lnSpc>
                <a:spcPct val="150000"/>
              </a:lnSpc>
            </a:pPr>
            <a:r>
              <a:rPr lang="zh-CN" altLang="zh-CN" sz="1600" dirty="0">
                <a:ea typeface="宋体" panose="02010600030101010101" pitchFamily="2" charset="-122"/>
              </a:rPr>
              <a:t>速度较快</a:t>
            </a:r>
            <a:endParaRPr lang="zh-CN" altLang="zh-CN" sz="1600"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6043930" y="1290955"/>
            <a:ext cx="5625465" cy="1250950"/>
          </a:xfrm>
          <a:prstGeom prst="rect">
            <a:avLst/>
          </a:prstGeom>
        </p:spPr>
      </p:pic>
      <p:pic>
        <p:nvPicPr>
          <p:cNvPr id="5" name="图片 4"/>
          <p:cNvPicPr>
            <a:picLocks noChangeAspect="1"/>
          </p:cNvPicPr>
          <p:nvPr/>
        </p:nvPicPr>
        <p:blipFill>
          <a:blip r:embed="rId2"/>
          <a:stretch>
            <a:fillRect/>
          </a:stretch>
        </p:blipFill>
        <p:spPr>
          <a:xfrm>
            <a:off x="5999480" y="2703830"/>
            <a:ext cx="5172075" cy="1939290"/>
          </a:xfrm>
          <a:prstGeom prst="rect">
            <a:avLst/>
          </a:prstGeom>
        </p:spPr>
      </p:pic>
      <p:pic>
        <p:nvPicPr>
          <p:cNvPr id="6" name="图片 5"/>
          <p:cNvPicPr>
            <a:picLocks noChangeAspect="1"/>
          </p:cNvPicPr>
          <p:nvPr/>
        </p:nvPicPr>
        <p:blipFill>
          <a:blip r:embed="rId3"/>
          <a:stretch>
            <a:fillRect/>
          </a:stretch>
        </p:blipFill>
        <p:spPr>
          <a:xfrm>
            <a:off x="6056630" y="4635500"/>
            <a:ext cx="3013075" cy="2200275"/>
          </a:xfrm>
          <a:prstGeom prst="rect">
            <a:avLst/>
          </a:prstGeom>
        </p:spPr>
      </p:pic>
      <p:sp>
        <p:nvSpPr>
          <p:cNvPr id="2" name="矩形 1"/>
          <p:cNvSpPr/>
          <p:nvPr/>
        </p:nvSpPr>
        <p:spPr>
          <a:xfrm>
            <a:off x="6699885" y="3453765"/>
            <a:ext cx="4471670" cy="48895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Content Placeholder 2"/>
          <p:cNvSpPr txBox="1">
            <a:spLocks noGrp="1"/>
          </p:cNvSpPr>
          <p:nvPr/>
        </p:nvSpPr>
        <p:spPr>
          <a:xfrm>
            <a:off x="8821420" y="4070350"/>
            <a:ext cx="3370580" cy="56515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rPr>
              <a:t>注意：没有求和符号</a:t>
            </a:r>
            <a:endParaRPr sz="1600" dirty="0">
              <a:ea typeface="宋体" panose="02010600030101010101" pitchFamily="2" charset="-122"/>
            </a:endParaRPr>
          </a:p>
          <a:p>
            <a:pPr>
              <a:lnSpc>
                <a:spcPct val="150000"/>
              </a:lnSpc>
            </a:pPr>
            <a:endParaRPr lang="zh-CN" altLang="zh-CN" sz="1600" dirty="0">
              <a:ea typeface="宋体" panose="02010600030101010101" pitchFamily="2"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Baseline</a:t>
            </a:r>
            <a:r>
              <a:rPr lang="zh-CN" altLang="zh-CN" dirty="0">
                <a:ea typeface="宋体" panose="02010600030101010101" pitchFamily="2" charset="-122"/>
              </a:rPr>
              <a:t>算法</a:t>
            </a:r>
            <a:endParaRPr lang="zh-CN" altLang="zh-CN" dirty="0">
              <a:ea typeface="宋体" panose="02010600030101010101" pitchFamily="2" charset="-122"/>
            </a:endParaRPr>
          </a:p>
        </p:txBody>
      </p:sp>
      <p:sp>
        <p:nvSpPr>
          <p:cNvPr id="131" name="Content Placeholder 2"/>
          <p:cNvSpPr txBox="1">
            <a:spLocks noGrp="1"/>
          </p:cNvSpPr>
          <p:nvPr/>
        </p:nvSpPr>
        <p:spPr>
          <a:xfrm>
            <a:off x="352425" y="161480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rPr>
              <a:t>ALS</a:t>
            </a:r>
            <a:r>
              <a:rPr lang="zh-CN" altLang="en-US" sz="1800" dirty="0">
                <a:ea typeface="宋体" panose="02010600030101010101" pitchFamily="2" charset="-122"/>
              </a:rPr>
              <a:t>和</a:t>
            </a:r>
            <a:r>
              <a:rPr lang="en-US" altLang="zh-CN" sz="1800" dirty="0">
                <a:ea typeface="宋体" panose="02010600030101010101" pitchFamily="2" charset="-122"/>
              </a:rPr>
              <a:t>SGD</a:t>
            </a:r>
            <a:r>
              <a:rPr lang="zh-CN" altLang="en-US" sz="1800" dirty="0">
                <a:ea typeface="宋体" panose="02010600030101010101" pitchFamily="2" charset="-122"/>
              </a:rPr>
              <a:t>作为优化方法，应用于很多优化问题</a:t>
            </a:r>
            <a:endParaRPr lang="zh-CN" altLang="en-US" sz="1800" dirty="0">
              <a:ea typeface="宋体" panose="02010600030101010101" pitchFamily="2" charset="-122"/>
            </a:endParaRPr>
          </a:p>
          <a:p>
            <a:pPr marL="0" indent="0">
              <a:lnSpc>
                <a:spcPct val="150000"/>
              </a:lnSpc>
              <a:buNone/>
            </a:pPr>
            <a:r>
              <a:rPr sz="1800" dirty="0">
                <a:ea typeface="宋体" panose="02010600030101010101" pitchFamily="2" charset="-122"/>
                <a:sym typeface="+mn-ea"/>
              </a:rPr>
              <a:t>Factor in the Neighbors: Scalable and Accurate Collaborative Filtering</a:t>
            </a:r>
            <a:r>
              <a:rPr lang="zh-CN" sz="1800" dirty="0">
                <a:ea typeface="宋体" panose="02010600030101010101" pitchFamily="2" charset="-122"/>
                <a:sym typeface="+mn-ea"/>
              </a:rPr>
              <a:t>，</a:t>
            </a:r>
            <a:r>
              <a:rPr sz="1800" dirty="0">
                <a:ea typeface="宋体" panose="02010600030101010101" pitchFamily="2" charset="-122"/>
                <a:sym typeface="+mn-ea"/>
              </a:rPr>
              <a:t>ACM Transactions on Knowledge Discovery from Data, 2010</a:t>
            </a:r>
            <a:endParaRPr sz="1800" dirty="0">
              <a:ea typeface="宋体" panose="02010600030101010101" pitchFamily="2" charset="-122"/>
              <a:sym typeface="+mn-ea"/>
            </a:endParaRPr>
          </a:p>
          <a:p>
            <a:pPr>
              <a:lnSpc>
                <a:spcPct val="150000"/>
              </a:lnSpc>
            </a:pPr>
            <a:r>
              <a:rPr lang="en-US" sz="1800" dirty="0">
                <a:ea typeface="宋体" panose="02010600030101010101" pitchFamily="2" charset="-122"/>
                <a:sym typeface="+mn-ea"/>
              </a:rPr>
              <a:t>Baseline</a:t>
            </a:r>
            <a:r>
              <a:rPr lang="zh-CN" altLang="en-US" sz="1800" dirty="0">
                <a:ea typeface="宋体" panose="02010600030101010101" pitchFamily="2" charset="-122"/>
                <a:sym typeface="+mn-ea"/>
              </a:rPr>
              <a:t>算法：基于统计的基准预测线打分</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bui </a:t>
            </a:r>
            <a:r>
              <a:rPr lang="zh-CN" altLang="zh-CN" sz="1800" dirty="0">
                <a:ea typeface="宋体" panose="02010600030101010101" pitchFamily="2" charset="-122"/>
                <a:sym typeface="+mn-ea"/>
              </a:rPr>
              <a:t>预测值</a:t>
            </a:r>
            <a:endParaRPr lang="zh-CN"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bu</a:t>
            </a:r>
            <a:r>
              <a:rPr lang="zh-CN" altLang="zh-CN" sz="1800" dirty="0">
                <a:ea typeface="宋体" panose="02010600030101010101" pitchFamily="2" charset="-122"/>
                <a:sym typeface="+mn-ea"/>
              </a:rPr>
              <a:t> 用户对整体的偏差</a:t>
            </a:r>
            <a:endParaRPr lang="zh-CN"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bi</a:t>
            </a:r>
            <a:r>
              <a:rPr lang="zh-CN" altLang="zh-CN" sz="1800" dirty="0">
                <a:ea typeface="宋体" panose="02010600030101010101" pitchFamily="2" charset="-122"/>
                <a:sym typeface="+mn-ea"/>
              </a:rPr>
              <a:t> 商品对整体的偏差</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104130" y="549910"/>
            <a:ext cx="7048500" cy="6362700"/>
          </a:xfrm>
          <a:prstGeom prst="rect">
            <a:avLst/>
          </a:prstGeom>
        </p:spPr>
      </p:pic>
      <p:sp>
        <p:nvSpPr>
          <p:cNvPr id="5" name="矩形 4"/>
          <p:cNvSpPr/>
          <p:nvPr/>
        </p:nvSpPr>
        <p:spPr>
          <a:xfrm>
            <a:off x="7572375" y="2322830"/>
            <a:ext cx="2073910" cy="367030"/>
          </a:xfrm>
          <a:prstGeom prst="rect">
            <a:avLst/>
          </a:prstGeom>
          <a:noFill/>
          <a:ln w="3810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矩形 6"/>
          <p:cNvSpPr/>
          <p:nvPr/>
        </p:nvSpPr>
        <p:spPr>
          <a:xfrm>
            <a:off x="6249670" y="4820920"/>
            <a:ext cx="4576445" cy="82804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Baseline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04850" y="161480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Baseline</a:t>
            </a:r>
            <a:r>
              <a:rPr lang="zh-CN" altLang="en-US" sz="1800" dirty="0">
                <a:ea typeface="宋体" panose="02010600030101010101" pitchFamily="2" charset="-122"/>
              </a:rPr>
              <a:t>算法</a:t>
            </a:r>
            <a:endParaRPr sz="1800" dirty="0">
              <a:ea typeface="宋体" panose="02010600030101010101" pitchFamily="2" charset="-122"/>
            </a:endParaRPr>
          </a:p>
          <a:p>
            <a:pPr>
              <a:lnSpc>
                <a:spcPct val="150000"/>
              </a:lnSpc>
            </a:pPr>
            <a:r>
              <a:rPr lang="zh-CN" altLang="en-US" sz="1800" dirty="0">
                <a:ea typeface="宋体" panose="02010600030101010101" pitchFamily="2" charset="-122"/>
                <a:sym typeface="+mn-ea"/>
              </a:rPr>
              <a:t>使用</a:t>
            </a:r>
            <a:r>
              <a:rPr lang="en-US" sz="1800" dirty="0">
                <a:ea typeface="宋体" panose="02010600030101010101" pitchFamily="2" charset="-122"/>
                <a:sym typeface="+mn-ea"/>
              </a:rPr>
              <a:t>ALS</a:t>
            </a:r>
            <a:r>
              <a:rPr lang="zh-CN" altLang="en-US" sz="1800" dirty="0">
                <a:ea typeface="宋体" panose="02010600030101010101" pitchFamily="2" charset="-122"/>
                <a:sym typeface="+mn-ea"/>
              </a:rPr>
              <a:t>进行优化</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Step1</a:t>
            </a:r>
            <a:r>
              <a:rPr lang="zh-CN" altLang="zh-CN" sz="1800" dirty="0">
                <a:ea typeface="宋体" panose="02010600030101010101" pitchFamily="2" charset="-122"/>
                <a:sym typeface="+mn-ea"/>
              </a:rPr>
              <a:t>，</a:t>
            </a:r>
            <a:r>
              <a:rPr lang="zh-CN" altLang="en-US" sz="1800" dirty="0">
                <a:ea typeface="宋体" panose="02010600030101010101" pitchFamily="2" charset="-122"/>
                <a:sym typeface="+mn-ea"/>
              </a:rPr>
              <a:t>固定</a:t>
            </a:r>
            <a:r>
              <a:rPr lang="en-US" altLang="zh-CN" sz="1800" dirty="0">
                <a:ea typeface="宋体" panose="02010600030101010101" pitchFamily="2" charset="-122"/>
                <a:sym typeface="+mn-ea"/>
              </a:rPr>
              <a:t>bu</a:t>
            </a:r>
            <a:r>
              <a:rPr lang="zh-CN" altLang="zh-CN" sz="1800" dirty="0">
                <a:ea typeface="宋体" panose="02010600030101010101" pitchFamily="2" charset="-122"/>
                <a:sym typeface="+mn-ea"/>
              </a:rPr>
              <a:t>，优化</a:t>
            </a:r>
            <a:r>
              <a:rPr lang="en-US" altLang="zh-CN" sz="1800" dirty="0">
                <a:ea typeface="宋体" panose="02010600030101010101" pitchFamily="2" charset="-122"/>
                <a:sym typeface="+mn-ea"/>
              </a:rPr>
              <a:t>bi</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，固定</a:t>
            </a:r>
            <a:r>
              <a:rPr lang="en-US" altLang="zh-CN" sz="1800" dirty="0">
                <a:ea typeface="宋体" panose="02010600030101010101" pitchFamily="2" charset="-122"/>
                <a:sym typeface="+mn-ea"/>
              </a:rPr>
              <a:t>bi</a:t>
            </a:r>
            <a:r>
              <a:rPr lang="zh-CN" altLang="zh-CN" sz="1800" dirty="0">
                <a:ea typeface="宋体" panose="02010600030101010101" pitchFamily="2" charset="-122"/>
                <a:sym typeface="+mn-ea"/>
              </a:rPr>
              <a:t>，优化</a:t>
            </a:r>
            <a:r>
              <a:rPr lang="en-US" altLang="zh-CN" sz="1800" dirty="0">
                <a:ea typeface="宋体" panose="02010600030101010101" pitchFamily="2" charset="-122"/>
                <a:sym typeface="+mn-ea"/>
              </a:rPr>
              <a:t>bu</a:t>
            </a:r>
            <a:endParaRPr lang="zh-CN" altLang="en-US"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045710" y="1941830"/>
            <a:ext cx="7029450" cy="285750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Surprise</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Surprise是scikit系列中的一个推荐系统库</a:t>
            </a:r>
            <a:endParaRPr lang="en-US" altLang="zh-CN"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文档：https://surprise.readthedocs.io/en/stable/</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LightFM</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Python</a:t>
            </a:r>
            <a:r>
              <a:rPr lang="zh-CN" altLang="zh-CN" sz="1800" dirty="0">
                <a:ea typeface="宋体" panose="02010600030101010101" pitchFamily="2" charset="-122"/>
                <a:sym typeface="+mn-ea"/>
              </a:rPr>
              <a:t>推荐算法库，具有</a:t>
            </a:r>
            <a:r>
              <a:rPr lang="en-US" altLang="zh-CN" sz="1800" dirty="0">
                <a:ea typeface="宋体" panose="02010600030101010101" pitchFamily="2" charset="-122"/>
                <a:sym typeface="+mn-ea"/>
              </a:rPr>
              <a:t>隐式和显式反馈的</a:t>
            </a:r>
            <a:r>
              <a:rPr lang="zh-CN" altLang="en-US" sz="1800" dirty="0">
                <a:ea typeface="宋体" panose="02010600030101010101" pitchFamily="2" charset="-122"/>
                <a:sym typeface="+mn-ea"/>
              </a:rPr>
              <a:t>多种</a:t>
            </a:r>
            <a:r>
              <a:rPr lang="en-US" altLang="zh-CN" sz="1800" dirty="0">
                <a:ea typeface="宋体" panose="02010600030101010101" pitchFamily="2" charset="-122"/>
                <a:sym typeface="+mn-ea"/>
              </a:rPr>
              <a:t>推荐算法</a:t>
            </a:r>
            <a:r>
              <a:rPr lang="zh-CN" altLang="en-US" sz="1800" dirty="0">
                <a:ea typeface="宋体" panose="02010600030101010101" pitchFamily="2" charset="-122"/>
                <a:sym typeface="+mn-ea"/>
              </a:rPr>
              <a:t>实现。</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易用、快速（通过多线程模型估计），能够产生高质量的结果。</a:t>
            </a: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87500"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3500" dirty="0">
                <a:ea typeface="宋体" panose="02010600030101010101" pitchFamily="2" charset="-122"/>
              </a:rPr>
              <a:t>趋势：</a:t>
            </a:r>
            <a:endParaRPr lang="zh-CN" altLang="zh-CN" sz="3500" dirty="0">
              <a:ea typeface="宋体" panose="02010600030101010101" pitchFamily="2" charset="-122"/>
            </a:endParaRPr>
          </a:p>
          <a:p>
            <a:pPr>
              <a:lnSpc>
                <a:spcPct val="150000"/>
              </a:lnSpc>
            </a:pPr>
            <a:r>
              <a:rPr lang="zh-CN" altLang="zh-CN" sz="3500" dirty="0">
                <a:ea typeface="宋体" panose="02010600030101010101" pitchFamily="2" charset="-122"/>
              </a:rPr>
              <a:t>平台</a:t>
            </a:r>
            <a:r>
              <a:rPr lang="en-US" altLang="zh-CN" sz="3500" dirty="0">
                <a:ea typeface="宋体" panose="02010600030101010101" pitchFamily="2" charset="-122"/>
              </a:rPr>
              <a:t>+</a:t>
            </a:r>
            <a:r>
              <a:rPr lang="zh-CN" altLang="en-US" sz="3500" dirty="0">
                <a:ea typeface="宋体" panose="02010600030101010101" pitchFamily="2" charset="-122"/>
              </a:rPr>
              <a:t>个人（企业可能会越来越瘦，但需要个人价值越来越大）</a:t>
            </a:r>
            <a:endParaRPr lang="zh-CN" altLang="zh-CN" sz="3500" dirty="0">
              <a:ea typeface="宋体" panose="02010600030101010101" pitchFamily="2" charset="-122"/>
            </a:endParaRPr>
          </a:p>
          <a:p>
            <a:pPr>
              <a:lnSpc>
                <a:spcPct val="150000"/>
              </a:lnSpc>
            </a:pPr>
            <a:r>
              <a:rPr lang="zh-CN" altLang="en-US" sz="3500" dirty="0">
                <a:ea typeface="宋体" panose="02010600030101010101" pitchFamily="2" charset="-122"/>
              </a:rPr>
              <a:t>为自己而学，创造更大的价值</a:t>
            </a:r>
            <a:endParaRPr lang="zh-CN" altLang="en-US" sz="3500" dirty="0">
              <a:ea typeface="宋体" panose="02010600030101010101" pitchFamily="2" charset="-122"/>
            </a:endParaRPr>
          </a:p>
          <a:p>
            <a:pPr>
              <a:lnSpc>
                <a:spcPct val="150000"/>
              </a:lnSpc>
            </a:pPr>
            <a:r>
              <a:rPr lang="zh-CN" altLang="en-US" sz="3500" dirty="0">
                <a:ea typeface="宋体" panose="02010600030101010101" pitchFamily="2" charset="-122"/>
              </a:rPr>
              <a:t>无人化、智能化、价值化</a:t>
            </a:r>
            <a:endParaRPr lang="zh-CN" altLang="en-US" sz="3500" dirty="0">
              <a:ea typeface="宋体" panose="02010600030101010101" pitchFamily="2" charset="-122"/>
            </a:endParaRPr>
          </a:p>
          <a:p>
            <a:pPr>
              <a:lnSpc>
                <a:spcPct val="150000"/>
              </a:lnSpc>
            </a:pPr>
            <a:endParaRPr lang="zh-CN" altLang="en-US" sz="3500" dirty="0">
              <a:ea typeface="宋体" panose="02010600030101010101" pitchFamily="2" charset="-122"/>
            </a:endParaRPr>
          </a:p>
          <a:p>
            <a:pPr marL="0" indent="0">
              <a:lnSpc>
                <a:spcPct val="150000"/>
              </a:lnSpc>
              <a:buNone/>
            </a:pPr>
            <a:endParaRPr lang="zh-CN" altLang="zh-CN" sz="3500" dirty="0">
              <a:ea typeface="宋体" panose="02010600030101010101" pitchFamily="2" charset="-12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Surprise</a:t>
            </a:r>
            <a:r>
              <a:rPr lang="zh-CN" altLang="en-US" sz="1800" dirty="0">
                <a:ea typeface="宋体" panose="02010600030101010101" pitchFamily="2" charset="-122"/>
                <a:sym typeface="+mn-ea"/>
              </a:rPr>
              <a:t>中的常用算法：</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Baseline</a:t>
            </a:r>
            <a:r>
              <a:rPr lang="zh-CN" altLang="zh-CN" sz="1800" dirty="0">
                <a:ea typeface="宋体" panose="02010600030101010101" pitchFamily="2" charset="-122"/>
                <a:sym typeface="+mn-ea"/>
              </a:rPr>
              <a:t>算法</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基于邻域的协同</a:t>
            </a:r>
            <a:r>
              <a:rPr lang="en-US" altLang="zh-CN" sz="1800" dirty="0">
                <a:ea typeface="宋体" panose="02010600030101010101" pitchFamily="2" charset="-122"/>
                <a:sym typeface="+mn-ea"/>
              </a:rPr>
              <a:t>过滤</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矩阵分解：SVD，SVD++，PMF，NMF</a:t>
            </a:r>
            <a:endParaRPr lang="zh-CN" altLang="en-US" sz="1800" dirty="0">
              <a:ea typeface="宋体" panose="02010600030101010101" pitchFamily="2" charset="-122"/>
              <a:sym typeface="+mn-ea"/>
            </a:endParaRPr>
          </a:p>
          <a:p>
            <a:pPr>
              <a:lnSpc>
                <a:spcPct val="150000"/>
              </a:lnSpc>
            </a:pPr>
            <a:r>
              <a:rPr lang="zh-CN" altLang="en-US" sz="1800">
                <a:sym typeface="+mn-ea"/>
              </a:rPr>
              <a:t>SlopeOne 协同过滤算法</a:t>
            </a:r>
            <a:endParaRPr lang="zh-CN" altLang="en-US"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altLang="en-US"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1631315" y="1750060"/>
          <a:ext cx="9331960" cy="4297680"/>
        </p:xfrm>
        <a:graphic>
          <a:graphicData uri="http://schemas.openxmlformats.org/drawingml/2006/table">
            <a:tbl>
              <a:tblPr firstRow="1" bandRow="1">
                <a:tableStyleId>{5C22544A-7EE6-4342-B048-85BDC9FD1C3A}</a:tableStyleId>
              </a:tblPr>
              <a:tblGrid>
                <a:gridCol w="2872740"/>
                <a:gridCol w="6459220"/>
              </a:tblGrid>
              <a:tr h="365760">
                <a:tc>
                  <a:txBody>
                    <a:bodyPr/>
                    <a:lstStyle/>
                    <a:p>
                      <a:pPr>
                        <a:buNone/>
                      </a:pPr>
                      <a:r>
                        <a:rPr lang="zh-CN" altLang="en-US" sz="1800"/>
                        <a:t>算法</a:t>
                      </a:r>
                      <a:endParaRPr lang="zh-CN" altLang="en-US" sz="1800"/>
                    </a:p>
                  </a:txBody>
                  <a:tcPr/>
                </a:tc>
                <a:tc>
                  <a:txBody>
                    <a:bodyPr/>
                    <a:lstStyle/>
                    <a:p>
                      <a:pPr>
                        <a:buNone/>
                      </a:pPr>
                      <a:r>
                        <a:rPr lang="zh-CN" altLang="en-US" sz="1800"/>
                        <a:t>描述</a:t>
                      </a:r>
                      <a:endParaRPr lang="zh-CN" altLang="en-US" sz="1800"/>
                    </a:p>
                  </a:txBody>
                  <a:tcPr/>
                </a:tc>
              </a:tr>
              <a:tr h="640080">
                <a:tc>
                  <a:txBody>
                    <a:bodyPr/>
                    <a:lstStyle/>
                    <a:p>
                      <a:pPr>
                        <a:buNone/>
                      </a:pPr>
                      <a:r>
                        <a:rPr lang="zh-CN" altLang="en-US" sz="1800"/>
                        <a:t>NormalPredictor()</a:t>
                      </a:r>
                      <a:endParaRPr lang="zh-CN" altLang="en-US" sz="1800"/>
                    </a:p>
                  </a:txBody>
                  <a:tcPr>
                    <a:noFill/>
                  </a:tcPr>
                </a:tc>
                <a:tc>
                  <a:txBody>
                    <a:bodyPr/>
                    <a:lstStyle/>
                    <a:p>
                      <a:pPr algn="l">
                        <a:buNone/>
                      </a:pPr>
                      <a:r>
                        <a:rPr lang="zh-CN" altLang="en-US" sz="1800"/>
                        <a:t>基于统计的推荐系统预测打分，假定用户打分的分布是基于正态分布的</a:t>
                      </a:r>
                      <a:endParaRPr lang="zh-CN" altLang="en-US" sz="1800"/>
                    </a:p>
                  </a:txBody>
                  <a:tcPr>
                    <a:noFill/>
                  </a:tcPr>
                </a:tc>
              </a:tr>
              <a:tr h="365760">
                <a:tc>
                  <a:txBody>
                    <a:bodyPr/>
                    <a:lstStyle/>
                    <a:p>
                      <a:pPr>
                        <a:buNone/>
                      </a:pPr>
                      <a:r>
                        <a:rPr lang="zh-CN" altLang="en-US" sz="1800"/>
                        <a:t>BaselineOnly</a:t>
                      </a:r>
                      <a:endParaRPr lang="zh-CN" altLang="en-US" sz="1800"/>
                    </a:p>
                  </a:txBody>
                  <a:tcPr>
                    <a:noFill/>
                  </a:tcPr>
                </a:tc>
                <a:tc>
                  <a:txBody>
                    <a:bodyPr/>
                    <a:lstStyle/>
                    <a:p>
                      <a:pPr algn="l">
                        <a:buNone/>
                      </a:pPr>
                      <a:r>
                        <a:rPr lang="zh-CN" altLang="en-US" sz="1800"/>
                        <a:t>基于统计的基准预测线打分</a:t>
                      </a:r>
                      <a:endParaRPr lang="zh-CN" altLang="en-US" sz="1800"/>
                    </a:p>
                  </a:txBody>
                  <a:tcPr>
                    <a:noFill/>
                  </a:tcPr>
                </a:tc>
              </a:tr>
              <a:tr h="365760">
                <a:tc>
                  <a:txBody>
                    <a:bodyPr/>
                    <a:lstStyle/>
                    <a:p>
                      <a:pPr>
                        <a:buNone/>
                      </a:pPr>
                      <a:r>
                        <a:rPr lang="zh-CN" altLang="en-US" sz="1800"/>
                        <a:t>knns.KNNBasic</a:t>
                      </a:r>
                      <a:endParaRPr lang="zh-CN" altLang="en-US" sz="1800"/>
                    </a:p>
                  </a:txBody>
                  <a:tcPr>
                    <a:noFill/>
                  </a:tcPr>
                </a:tc>
                <a:tc>
                  <a:txBody>
                    <a:bodyPr/>
                    <a:lstStyle/>
                    <a:p>
                      <a:pPr algn="l">
                        <a:buNone/>
                      </a:pPr>
                      <a:r>
                        <a:rPr lang="zh-CN" altLang="en-US" sz="1800"/>
                        <a:t>基本的协同过滤算法</a:t>
                      </a:r>
                      <a:endParaRPr lang="zh-CN" altLang="en-US" sz="1800"/>
                    </a:p>
                  </a:txBody>
                  <a:tcPr>
                    <a:noFill/>
                  </a:tcPr>
                </a:tc>
              </a:tr>
              <a:tr h="365760">
                <a:tc>
                  <a:txBody>
                    <a:bodyPr/>
                    <a:lstStyle/>
                    <a:p>
                      <a:pPr>
                        <a:buNone/>
                      </a:pPr>
                      <a:r>
                        <a:rPr lang="zh-CN" altLang="en-US" sz="1800"/>
                        <a:t>knns.KNNWithMeans</a:t>
                      </a:r>
                      <a:endParaRPr lang="zh-CN" altLang="en-US" sz="1800"/>
                    </a:p>
                  </a:txBody>
                  <a:tcPr>
                    <a:noFill/>
                  </a:tcPr>
                </a:tc>
                <a:tc>
                  <a:txBody>
                    <a:bodyPr/>
                    <a:lstStyle/>
                    <a:p>
                      <a:pPr algn="l">
                        <a:buNone/>
                      </a:pPr>
                      <a:r>
                        <a:rPr lang="zh-CN" altLang="en-US" sz="1800"/>
                        <a:t>协同过滤算法的变种，考虑每个用户的平均评分</a:t>
                      </a:r>
                      <a:endParaRPr lang="zh-CN" altLang="en-US" sz="1800"/>
                    </a:p>
                  </a:txBody>
                  <a:tcPr>
                    <a:noFill/>
                  </a:tcPr>
                </a:tc>
              </a:tr>
              <a:tr h="365760">
                <a:tc>
                  <a:txBody>
                    <a:bodyPr/>
                    <a:lstStyle/>
                    <a:p>
                      <a:pPr>
                        <a:buNone/>
                      </a:pPr>
                      <a:r>
                        <a:rPr lang="zh-CN" altLang="en-US" sz="1800"/>
                        <a:t>knns.KNNWithZScore</a:t>
                      </a:r>
                      <a:endParaRPr lang="zh-CN" altLang="en-US" sz="1800"/>
                    </a:p>
                  </a:txBody>
                  <a:tcPr>
                    <a:noFill/>
                  </a:tcPr>
                </a:tc>
                <a:tc>
                  <a:txBody>
                    <a:bodyPr/>
                    <a:lstStyle/>
                    <a:p>
                      <a:pPr algn="l">
                        <a:buNone/>
                      </a:pPr>
                      <a:r>
                        <a:rPr lang="zh-CN" altLang="en-US" sz="1800"/>
                        <a:t>协同过滤算法的变种，考虑每个用户评分的归一化操作</a:t>
                      </a:r>
                      <a:endParaRPr lang="zh-CN" altLang="en-US" sz="1800"/>
                    </a:p>
                  </a:txBody>
                  <a:tcPr>
                    <a:noFill/>
                  </a:tcPr>
                </a:tc>
              </a:tr>
              <a:tr h="365760">
                <a:tc>
                  <a:txBody>
                    <a:bodyPr/>
                    <a:lstStyle/>
                    <a:p>
                      <a:pPr>
                        <a:buNone/>
                      </a:pPr>
                      <a:r>
                        <a:rPr lang="zh-CN" altLang="en-US" sz="1800"/>
                        <a:t>knns.KNNBaseline</a:t>
                      </a:r>
                      <a:endParaRPr lang="zh-CN" altLang="en-US" sz="1800"/>
                    </a:p>
                  </a:txBody>
                  <a:tcPr>
                    <a:noFill/>
                  </a:tcPr>
                </a:tc>
                <a:tc>
                  <a:txBody>
                    <a:bodyPr/>
                    <a:lstStyle/>
                    <a:p>
                      <a:pPr algn="l">
                        <a:buNone/>
                      </a:pPr>
                      <a:r>
                        <a:rPr lang="zh-CN" altLang="en-US" sz="1800"/>
                        <a:t>协同过滤算法的变种，考虑每个用户评分的基线</a:t>
                      </a:r>
                      <a:endParaRPr lang="zh-CN" altLang="en-US" sz="1800"/>
                    </a:p>
                  </a:txBody>
                  <a:tcPr>
                    <a:noFill/>
                  </a:tcPr>
                </a:tc>
              </a:tr>
              <a:tr h="365760">
                <a:tc>
                  <a:txBody>
                    <a:bodyPr/>
                    <a:lstStyle/>
                    <a:p>
                      <a:pPr>
                        <a:buNone/>
                      </a:pPr>
                      <a:r>
                        <a:rPr lang="zh-CN" altLang="en-US" sz="1800"/>
                        <a:t>matrix_factorzation.SVD</a:t>
                      </a:r>
                      <a:endParaRPr lang="zh-CN" altLang="en-US" sz="1800"/>
                    </a:p>
                  </a:txBody>
                  <a:tcPr>
                    <a:noFill/>
                  </a:tcPr>
                </a:tc>
                <a:tc>
                  <a:txBody>
                    <a:bodyPr/>
                    <a:lstStyle/>
                    <a:p>
                      <a:pPr algn="l">
                        <a:buNone/>
                      </a:pPr>
                      <a:r>
                        <a:rPr lang="zh-CN" altLang="en-US" sz="1800"/>
                        <a:t>SVD 矩阵分解算法</a:t>
                      </a:r>
                      <a:endParaRPr lang="zh-CN" altLang="en-US" sz="1800"/>
                    </a:p>
                  </a:txBody>
                  <a:tcPr>
                    <a:noFill/>
                  </a:tcPr>
                </a:tc>
              </a:tr>
              <a:tr h="365760">
                <a:tc>
                  <a:txBody>
                    <a:bodyPr/>
                    <a:lstStyle/>
                    <a:p>
                      <a:pPr>
                        <a:buNone/>
                      </a:pPr>
                      <a:r>
                        <a:rPr lang="zh-CN" altLang="en-US" sz="1800"/>
                        <a:t>matrix_factorzation.SVDpp</a:t>
                      </a:r>
                      <a:endParaRPr lang="zh-CN" altLang="en-US" sz="1800"/>
                    </a:p>
                  </a:txBody>
                  <a:tcPr>
                    <a:noFill/>
                  </a:tcPr>
                </a:tc>
                <a:tc>
                  <a:txBody>
                    <a:bodyPr/>
                    <a:lstStyle/>
                    <a:p>
                      <a:pPr algn="l">
                        <a:buNone/>
                      </a:pPr>
                      <a:r>
                        <a:rPr lang="zh-CN" altLang="en-US" sz="1800"/>
                        <a:t>SVD++ 矩阵分解算法</a:t>
                      </a:r>
                      <a:endParaRPr lang="zh-CN" altLang="en-US" sz="1800"/>
                    </a:p>
                  </a:txBody>
                  <a:tcPr>
                    <a:noFill/>
                  </a:tcPr>
                </a:tc>
              </a:tr>
              <a:tr h="365760">
                <a:tc>
                  <a:txBody>
                    <a:bodyPr/>
                    <a:lstStyle/>
                    <a:p>
                      <a:pPr>
                        <a:buNone/>
                      </a:pPr>
                      <a:r>
                        <a:rPr lang="zh-CN" altLang="en-US" sz="1800"/>
                        <a:t>matrix_factorzation.NMF</a:t>
                      </a:r>
                      <a:endParaRPr lang="zh-CN" altLang="en-US" sz="1800"/>
                    </a:p>
                  </a:txBody>
                  <a:tcPr>
                    <a:noFill/>
                  </a:tcPr>
                </a:tc>
                <a:tc>
                  <a:txBody>
                    <a:bodyPr/>
                    <a:lstStyle/>
                    <a:p>
                      <a:pPr algn="l">
                        <a:buNone/>
                      </a:pPr>
                      <a:r>
                        <a:rPr lang="zh-CN" altLang="en-US" sz="1800"/>
                        <a:t>一种非负矩阵分解的协同过滤算法</a:t>
                      </a:r>
                      <a:endParaRPr lang="zh-CN" altLang="en-US" sz="1800"/>
                    </a:p>
                  </a:txBody>
                  <a:tcPr>
                    <a:noFill/>
                  </a:tcPr>
                </a:tc>
              </a:tr>
              <a:tr h="365760">
                <a:tc>
                  <a:txBody>
                    <a:bodyPr/>
                    <a:lstStyle/>
                    <a:p>
                      <a:pPr>
                        <a:buNone/>
                      </a:pPr>
                      <a:r>
                        <a:rPr lang="zh-CN" altLang="en-US" sz="1800"/>
                        <a:t>SlopeOne</a:t>
                      </a:r>
                      <a:endParaRPr lang="zh-CN" altLang="en-US" sz="1800"/>
                    </a:p>
                  </a:txBody>
                  <a:tcPr>
                    <a:noFill/>
                  </a:tcPr>
                </a:tc>
                <a:tc>
                  <a:txBody>
                    <a:bodyPr/>
                    <a:lstStyle/>
                    <a:p>
                      <a:pPr algn="l">
                        <a:buNone/>
                      </a:pPr>
                      <a:r>
                        <a:rPr lang="zh-CN" altLang="en-US" sz="1800"/>
                        <a:t>SlopeOne 协同过滤算法</a:t>
                      </a:r>
                      <a:endParaRPr lang="zh-CN" altLang="en-US" sz="1800"/>
                    </a:p>
                  </a:txBody>
                  <a:tcPr>
                    <a:noFill/>
                  </a:tcPr>
                </a:tc>
              </a:tr>
            </a:tbl>
          </a:graphicData>
        </a:graphic>
      </p:graphicFrame>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915670" y="15582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基准算法包含两个主要的算法NormalPredictor和BaselineOnly</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Normal Perdictor 认为用户对物品的评分是服从正态分布的，从而可以根据已有的评分的均值和方差 预测当前用户对其他物品评分的分数。</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Baseline算法的思想就是设立基线，并引入用户的偏差以及item的偏差</a:t>
            </a: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μ为所有用户对电影评分的均值</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bui</a:t>
            </a:r>
            <a:r>
              <a:rPr lang="zh-CN" altLang="zh-CN" sz="1800" dirty="0">
                <a:ea typeface="宋体" panose="02010600030101010101" pitchFamily="2" charset="-122"/>
                <a:sym typeface="+mn-ea"/>
              </a:rPr>
              <a:t>：</a:t>
            </a:r>
            <a:r>
              <a:rPr lang="en-US" altLang="zh-CN" sz="1800" dirty="0">
                <a:ea typeface="宋体" panose="02010600030101010101" pitchFamily="2" charset="-122"/>
                <a:sym typeface="+mn-ea"/>
              </a:rPr>
              <a:t>待求的基线模型中用户u给物品i打分的预估值</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bu</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user偏差（</a:t>
            </a:r>
            <a:r>
              <a:rPr lang="zh-CN" altLang="en-US" sz="1800" dirty="0">
                <a:ea typeface="宋体" panose="02010600030101010101" pitchFamily="2" charset="-122"/>
                <a:sym typeface="+mn-ea"/>
              </a:rPr>
              <a:t>如果</a:t>
            </a:r>
            <a:r>
              <a:rPr lang="en-US" altLang="zh-CN" sz="1800" dirty="0">
                <a:ea typeface="宋体" panose="02010600030101010101" pitchFamily="2" charset="-122"/>
                <a:sym typeface="+mn-ea"/>
              </a:rPr>
              <a:t>用户比较苛刻，打分都相对偏低， 则bu&lt;0；</a:t>
            </a:r>
            <a:r>
              <a:rPr lang="zh-CN" altLang="en-US" sz="1800" dirty="0">
                <a:ea typeface="宋体" panose="02010600030101010101" pitchFamily="2" charset="-122"/>
                <a:sym typeface="+mn-ea"/>
              </a:rPr>
              <a:t>反之</a:t>
            </a:r>
            <a:r>
              <a:rPr lang="en-US" altLang="zh-CN" sz="1800" dirty="0">
                <a:ea typeface="宋体" panose="02010600030101010101" pitchFamily="2" charset="-122"/>
                <a:sym typeface="+mn-ea"/>
              </a:rPr>
              <a:t>，bu&gt;0）；</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bi为item偏差，反映</a:t>
            </a:r>
            <a:r>
              <a:rPr lang="zh-CN" altLang="en-US" sz="1800" dirty="0">
                <a:ea typeface="宋体" panose="02010600030101010101" pitchFamily="2" charset="-122"/>
                <a:sym typeface="+mn-ea"/>
              </a:rPr>
              <a:t>商品</a:t>
            </a:r>
            <a:r>
              <a:rPr lang="en-US" altLang="zh-CN" sz="1800" dirty="0">
                <a:ea typeface="宋体" panose="02010600030101010101" pitchFamily="2" charset="-122"/>
                <a:sym typeface="+mn-ea"/>
              </a:rPr>
              <a:t>受欢迎程度</a:t>
            </a: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557655" y="3622360"/>
          <a:ext cx="2547620" cy="480695"/>
        </p:xfrm>
        <a:graphic>
          <a:graphicData uri="http://schemas.openxmlformats.org/presentationml/2006/ole">
            <mc:AlternateContent xmlns:mc="http://schemas.openxmlformats.org/markup-compatibility/2006">
              <mc:Choice xmlns:v="urn:schemas-microsoft-com:vml" Requires="v">
                <p:oleObj spid="_x0000_s16387" name="" r:id="rId1" imgW="1231265" imgH="228600" progId="Equation.KSEE3">
                  <p:embed/>
                </p:oleObj>
              </mc:Choice>
              <mc:Fallback>
                <p:oleObj name="" r:id="rId1" imgW="1231265" imgH="228600" progId="Equation.KSEE3">
                  <p:embed/>
                  <p:pic>
                    <p:nvPicPr>
                      <p:cNvPr id="0" name="图片 3075"/>
                      <p:cNvPicPr/>
                      <p:nvPr/>
                    </p:nvPicPr>
                    <p:blipFill>
                      <a:blip r:embed="rId2"/>
                      <a:stretch>
                        <a:fillRect/>
                      </a:stretch>
                    </p:blipFill>
                    <p:spPr>
                      <a:xfrm>
                        <a:off x="1557655" y="3622360"/>
                        <a:ext cx="2547620" cy="480695"/>
                      </a:xfrm>
                      <a:prstGeom prst="rect">
                        <a:avLst/>
                      </a:prstGeom>
                      <a:noFill/>
                      <a:ln w="38100">
                        <a:noFill/>
                        <a:miter/>
                      </a:ln>
                    </p:spPr>
                  </p:pic>
                </p:oleObj>
              </mc:Fallback>
            </mc:AlternateContent>
          </a:graphicData>
        </a:graphic>
      </p:graphicFrame>
      <p:sp>
        <p:nvSpPr>
          <p:cNvPr id="2" name="Content Placeholder 2"/>
          <p:cNvSpPr txBox="1">
            <a:spLocks noGrp="1"/>
          </p:cNvSpPr>
          <p:nvPr/>
        </p:nvSpPr>
        <p:spPr>
          <a:xfrm>
            <a:off x="6729730" y="3971290"/>
            <a:ext cx="3566160" cy="497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ALS </a:t>
            </a:r>
            <a:r>
              <a:rPr lang="zh-CN" altLang="zh-CN" sz="1800" dirty="0">
                <a:ea typeface="宋体" panose="02010600030101010101" pitchFamily="2" charset="-122"/>
                <a:sym typeface="+mn-ea"/>
              </a:rPr>
              <a:t>求得</a:t>
            </a:r>
            <a:r>
              <a:rPr lang="en-US" altLang="zh-CN" sz="1800" dirty="0">
                <a:ea typeface="宋体" panose="02010600030101010101" pitchFamily="2" charset="-122"/>
                <a:sym typeface="+mn-ea"/>
              </a:rPr>
              <a:t>Bi和Bu</a:t>
            </a:r>
            <a:r>
              <a:rPr lang="zh-CN" altLang="en-US" sz="1800" dirty="0">
                <a:ea typeface="宋体" panose="02010600030101010101" pitchFamily="2" charset="-122"/>
                <a:sym typeface="+mn-ea"/>
              </a:rPr>
              <a:t>，也就是评分矩阵</a:t>
            </a:r>
            <a:endParaRPr lang="zh-CN" altLang="en-US" sz="1800" dirty="0">
              <a:ea typeface="宋体" panose="02010600030101010101" pitchFamily="2" charset="-122"/>
              <a:sym typeface="+mn-ea"/>
            </a:endParaRPr>
          </a:p>
        </p:txBody>
      </p:sp>
      <p:sp>
        <p:nvSpPr>
          <p:cNvPr id="25" name="下箭头 24"/>
          <p:cNvSpPr/>
          <p:nvPr/>
        </p:nvSpPr>
        <p:spPr>
          <a:xfrm rot="14400000">
            <a:off x="6560185" y="45124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lang="en-US" altLang="zh-CN" dirty="0">
                <a:ea typeface="宋体" panose="02010600030101010101" pitchFamily="2" charset="-122"/>
                <a:sym typeface="+mn-ea"/>
              </a:rPr>
              <a:t>Surprise</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from surprise import Dataset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from surprise import Reader</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from surprise import BaselineOnly, KNNBasic</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from surprise import accuracy</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from surprise.model_selection import KFold</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数据读取</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reader = Reader(line_format='user item rating timestamp', sep=',', skip_lines=1)</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 = Dataset.load_from_file('./ratings.csv', reader=reader)</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train_set = data.build_full_trainset()</a:t>
            </a:r>
            <a:endParaRPr sz="1400" dirty="0">
              <a:ea typeface="宋体" panose="02010600030101010101" pitchFamily="2" charset="-122"/>
              <a:sym typeface="+mn-ea"/>
            </a:endParaRPr>
          </a:p>
          <a:p>
            <a:pPr marL="0" indent="0">
              <a:lnSpc>
                <a:spcPct val="150000"/>
              </a:lnSpc>
              <a:buNone/>
            </a:pPr>
            <a:endParaRPr sz="14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779385" y="1443990"/>
            <a:ext cx="3562350" cy="4305300"/>
          </a:xfrm>
          <a:prstGeom prst="rect">
            <a:avLst/>
          </a:prstGeom>
        </p:spPr>
      </p:pic>
      <p:sp>
        <p:nvSpPr>
          <p:cNvPr id="3" name="文本框 2"/>
          <p:cNvSpPr txBox="1"/>
          <p:nvPr/>
        </p:nvSpPr>
        <p:spPr>
          <a:xfrm>
            <a:off x="4826000" y="2830195"/>
            <a:ext cx="2540000"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读取的数据必须至少包含三列数据： user、item、ratings</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5" name="下箭头 24"/>
          <p:cNvSpPr/>
          <p:nvPr/>
        </p:nvSpPr>
        <p:spPr>
          <a:xfrm rot="14400000">
            <a:off x="4351655" y="37949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lang="en-US" altLang="zh-CN" dirty="0">
                <a:ea typeface="宋体" panose="02010600030101010101" pitchFamily="2" charset="-122"/>
                <a:sym typeface="+mn-ea"/>
              </a:rPr>
              <a:t>Surprise</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a:t>
            </a:r>
            <a:r>
              <a:rPr lang="en-US" altLang="zh-CN" sz="1400" dirty="0">
                <a:ea typeface="宋体" panose="02010600030101010101" pitchFamily="2" charset="-122"/>
                <a:sym typeface="+mn-ea"/>
              </a:rPr>
              <a:t>Baseline</a:t>
            </a:r>
            <a:r>
              <a:rPr lang="zh-CN" altLang="zh-CN" sz="1400" dirty="0">
                <a:ea typeface="宋体" panose="02010600030101010101" pitchFamily="2" charset="-122"/>
                <a:sym typeface="+mn-ea"/>
              </a:rPr>
              <a:t>算法，</a:t>
            </a:r>
            <a:r>
              <a:rPr lang="zh-CN" sz="1400" dirty="0">
                <a:ea typeface="宋体" panose="02010600030101010101" pitchFamily="2" charset="-122"/>
                <a:sym typeface="+mn-ea"/>
              </a:rPr>
              <a:t>使用</a:t>
            </a:r>
            <a:r>
              <a:rPr sz="1400" dirty="0">
                <a:ea typeface="宋体" panose="02010600030101010101" pitchFamily="2" charset="-122"/>
                <a:sym typeface="+mn-ea"/>
              </a:rPr>
              <a:t>ALS</a:t>
            </a:r>
            <a:r>
              <a:rPr lang="zh-CN" sz="1400" dirty="0">
                <a:ea typeface="宋体" panose="02010600030101010101" pitchFamily="2" charset="-122"/>
                <a:sym typeface="+mn-ea"/>
              </a:rPr>
              <a:t>进行优化</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bsl_options = {'method': 'als','n_epochs': 5,'reg_u': 12,'reg_i': 5}</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algo = BaselineOnly(bsl_options=bsl_options)</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定义K折交叉验证迭代器，K=3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kf = KFold(n_splits=3)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for trainset, testset in kf.split(data):</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algo.fit(trainset)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predictions = algo.test(testset)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accuracy.rmse(predictions, verbose=True)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uid = str(196)</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iid = str(302)</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pred = algo.predict(uid, iid, r_ui=4, verbose=True)</a:t>
            </a:r>
            <a:endParaRPr sz="14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4852670" y="3689350"/>
            <a:ext cx="6591300" cy="1200150"/>
          </a:xfrm>
          <a:prstGeom prst="rect">
            <a:avLst/>
          </a:prstGeom>
        </p:spPr>
      </p:pic>
      <p:sp>
        <p:nvSpPr>
          <p:cNvPr id="4" name="文本框 3"/>
          <p:cNvSpPr txBox="1"/>
          <p:nvPr/>
        </p:nvSpPr>
        <p:spPr>
          <a:xfrm>
            <a:off x="5507990" y="2012950"/>
            <a:ext cx="553339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ALS参数:</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reg_i：物品的正则化参数，默认为10。</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reg_u：用户的正则化参数，默认为15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n_epochs：迭代次数，默认为10</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lang="en-US" altLang="zh-CN" dirty="0">
                <a:ea typeface="宋体" panose="02010600030101010101" pitchFamily="2" charset="-122"/>
                <a:sym typeface="+mn-ea"/>
              </a:rPr>
              <a:t>Surprise</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a:t>
            </a:r>
            <a:r>
              <a:rPr lang="en-US" altLang="zh-CN" sz="1400" dirty="0">
                <a:ea typeface="宋体" panose="02010600030101010101" pitchFamily="2" charset="-122"/>
                <a:sym typeface="+mn-ea"/>
              </a:rPr>
              <a:t>Baseline</a:t>
            </a:r>
            <a:r>
              <a:rPr lang="zh-CN" altLang="zh-CN" sz="1400" dirty="0">
                <a:ea typeface="宋体" panose="02010600030101010101" pitchFamily="2" charset="-122"/>
                <a:sym typeface="+mn-ea"/>
              </a:rPr>
              <a:t>算法，</a:t>
            </a:r>
            <a:r>
              <a:rPr lang="zh-CN" sz="1400" dirty="0">
                <a:ea typeface="宋体" panose="02010600030101010101" pitchFamily="2" charset="-122"/>
                <a:sym typeface="+mn-ea"/>
              </a:rPr>
              <a:t>使用</a:t>
            </a:r>
            <a:r>
              <a:rPr lang="en-US" altLang="zh-CN" sz="1400" dirty="0">
                <a:ea typeface="宋体" panose="02010600030101010101" pitchFamily="2" charset="-122"/>
                <a:sym typeface="+mn-ea"/>
              </a:rPr>
              <a:t>SGD</a:t>
            </a:r>
            <a:r>
              <a:rPr lang="zh-CN" sz="1400" dirty="0">
                <a:ea typeface="宋体" panose="02010600030101010101" pitchFamily="2" charset="-122"/>
                <a:sym typeface="+mn-ea"/>
              </a:rPr>
              <a:t>进行优化</a:t>
            </a:r>
            <a:endParaRPr sz="1400" dirty="0">
              <a:ea typeface="宋体" panose="02010600030101010101" pitchFamily="2" charset="-122"/>
              <a:sym typeface="+mn-ea"/>
            </a:endParaRPr>
          </a:p>
          <a:p>
            <a:pPr marL="0" indent="0">
              <a:lnSpc>
                <a:spcPct val="150000"/>
              </a:lnSpc>
              <a:buNone/>
            </a:pPr>
            <a:r>
              <a:rPr sz="1400" dirty="0">
                <a:solidFill>
                  <a:srgbClr val="FF0000"/>
                </a:solidFill>
                <a:ea typeface="宋体" panose="02010600030101010101" pitchFamily="2" charset="-122"/>
                <a:sym typeface="+mn-ea"/>
              </a:rPr>
              <a:t>bsl_options = {'method': '</a:t>
            </a:r>
            <a:r>
              <a:rPr lang="en-US" sz="1400" dirty="0">
                <a:solidFill>
                  <a:srgbClr val="FF0000"/>
                </a:solidFill>
                <a:ea typeface="宋体" panose="02010600030101010101" pitchFamily="2" charset="-122"/>
                <a:sym typeface="+mn-ea"/>
              </a:rPr>
              <a:t>sgd</a:t>
            </a:r>
            <a:r>
              <a:rPr sz="1400" dirty="0">
                <a:solidFill>
                  <a:srgbClr val="FF0000"/>
                </a:solidFill>
                <a:ea typeface="宋体" panose="02010600030101010101" pitchFamily="2" charset="-122"/>
                <a:sym typeface="+mn-ea"/>
              </a:rPr>
              <a:t>','n_epochs': 5}</a:t>
            </a:r>
            <a:endParaRPr sz="1400" dirty="0">
              <a:solidFill>
                <a:srgbClr val="FF0000"/>
              </a:solidFill>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algo = BaselineOnly(bsl_options=bsl_options)</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定义K折交叉验证迭代器，K=3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kf = KFold(n_splits=3)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for trainset, testset in kf.split(data):</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algo.fit(trainset)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predictions = algo.test(testset)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accuracy.rmse(predictions, verbose=True)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uid = str(196)</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iid = str(302)</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pred = algo.predict(uid, iid, r_ui=4, verbose=True)</a:t>
            </a:r>
            <a:endParaRPr sz="1400" dirty="0">
              <a:ea typeface="宋体" panose="02010600030101010101" pitchFamily="2" charset="-122"/>
              <a:sym typeface="+mn-ea"/>
            </a:endParaRPr>
          </a:p>
        </p:txBody>
      </p:sp>
      <p:sp>
        <p:nvSpPr>
          <p:cNvPr id="4" name="文本框 3"/>
          <p:cNvSpPr txBox="1"/>
          <p:nvPr/>
        </p:nvSpPr>
        <p:spPr>
          <a:xfrm>
            <a:off x="5507990" y="2012950"/>
            <a:ext cx="553339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SGD</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参数:</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reg：代价函数的正则化项，默认为0.02。</a:t>
            </a:r>
            <a:endParaRPr kumimoji="0" lang="zh-CN" altLang="en-US"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learning_rate：学习率，默认为0.005。</a:t>
            </a:r>
            <a:endParaRPr kumimoji="0" lang="zh-CN" altLang="en-US"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n_epochs：迭代次数，默认为20。</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 name="图片 1"/>
          <p:cNvPicPr>
            <a:picLocks noChangeAspect="1"/>
          </p:cNvPicPr>
          <p:nvPr/>
        </p:nvPicPr>
        <p:blipFill>
          <a:blip r:embed="rId1"/>
          <a:stretch>
            <a:fillRect/>
          </a:stretch>
        </p:blipFill>
        <p:spPr>
          <a:xfrm>
            <a:off x="4810125" y="3668395"/>
            <a:ext cx="6686550" cy="121920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dirty="0">
                <a:ea typeface="宋体" panose="02010600030101010101" pitchFamily="2" charset="-122"/>
                <a:sym typeface="+mn-ea"/>
              </a:rPr>
              <a:t>NormalPredictor</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NormalPredictor</a:t>
            </a:r>
            <a:r>
              <a:rPr lang="zh-CN" sz="1400" dirty="0">
                <a:ea typeface="宋体" panose="02010600030101010101" pitchFamily="2" charset="-122"/>
                <a:sym typeface="+mn-ea"/>
              </a:rPr>
              <a:t>进行求解</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algo = NormalPredictor()</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定义K折交叉验证迭代器，K=3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kf = KFold(n_splits=3)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for trainset, testset in kf.split(data):</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algo.fit(trainset)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predictions = algo.test(testset)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accuracy.rmse(predictions, verbose=True)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uid = str(196)</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iid = str(302)</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pred = algo.predict(uid, iid, r_ui=4, verbose=True)</a:t>
            </a:r>
            <a:endParaRPr sz="1400" dirty="0">
              <a:ea typeface="宋体" panose="02010600030101010101" pitchFamily="2" charset="-122"/>
              <a:sym typeface="+mn-ea"/>
            </a:endParaRPr>
          </a:p>
        </p:txBody>
      </p:sp>
      <p:sp>
        <p:nvSpPr>
          <p:cNvPr id="4" name="Content Placeholder 2"/>
          <p:cNvSpPr txBox="1">
            <a:spLocks noGrp="1"/>
          </p:cNvSpPr>
          <p:nvPr/>
        </p:nvSpPr>
        <p:spPr>
          <a:xfrm>
            <a:off x="5575935" y="2088515"/>
            <a:ext cx="5328920" cy="497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800" dirty="0">
                <a:ea typeface="宋体" panose="02010600030101010101" pitchFamily="2" charset="-122"/>
                <a:sym typeface="+mn-ea"/>
              </a:rPr>
              <a:t>假设评分数据是来自一个正态分布的数据</a:t>
            </a:r>
            <a:r>
              <a:rPr lang="zh-CN" sz="1800" dirty="0">
                <a:ea typeface="宋体" panose="02010600030101010101" pitchFamily="2" charset="-122"/>
                <a:sym typeface="+mn-ea"/>
              </a:rPr>
              <a:t>，根据训练集的分布特征随机给出一个预测值</a:t>
            </a:r>
            <a:endParaRPr lang="zh-CN" sz="18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4930140" y="3076575"/>
            <a:ext cx="6619875" cy="70485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2000" dirty="0">
                <a:ea typeface="宋体" panose="02010600030101010101" pitchFamily="2" charset="-122"/>
                <a:sym typeface="+mn-ea"/>
              </a:rPr>
              <a:t>K</a:t>
            </a:r>
            <a:r>
              <a:rPr lang="zh-CN" altLang="en-US" sz="2000" dirty="0">
                <a:ea typeface="宋体" panose="02010600030101010101" pitchFamily="2" charset="-122"/>
                <a:sym typeface="+mn-ea"/>
              </a:rPr>
              <a:t>折交叉验证</a:t>
            </a:r>
            <a:endParaRPr lang="zh-CN" altLang="en-US"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将训练集数据划分为K</a:t>
            </a:r>
            <a:r>
              <a:rPr lang="zh-CN" sz="2000" dirty="0">
                <a:ea typeface="宋体" panose="02010600030101010101" pitchFamily="2" charset="-122"/>
                <a:sym typeface="+mn-ea"/>
              </a:rPr>
              <a:t>份，使用</a:t>
            </a:r>
            <a:r>
              <a:rPr sz="2000" dirty="0">
                <a:ea typeface="宋体" panose="02010600030101010101" pitchFamily="2" charset="-122"/>
                <a:sym typeface="+mn-ea"/>
              </a:rPr>
              <a:t>其中的K-1份</a:t>
            </a:r>
            <a:r>
              <a:rPr lang="zh-CN" sz="2000" dirty="0">
                <a:ea typeface="宋体" panose="02010600030101010101" pitchFamily="2" charset="-122"/>
                <a:sym typeface="+mn-ea"/>
              </a:rPr>
              <a:t>作为训练集</a:t>
            </a:r>
            <a:r>
              <a:rPr sz="2000" dirty="0">
                <a:ea typeface="宋体" panose="02010600030101010101" pitchFamily="2" charset="-122"/>
                <a:sym typeface="+mn-ea"/>
              </a:rPr>
              <a:t>，剩余一份</a:t>
            </a:r>
            <a:r>
              <a:rPr lang="zh-CN" sz="2000" dirty="0">
                <a:ea typeface="宋体" panose="02010600030101010101" pitchFamily="2" charset="-122"/>
                <a:sym typeface="+mn-ea"/>
              </a:rPr>
              <a:t>作为测试集</a:t>
            </a:r>
            <a:endParaRPr 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K</a:t>
            </a:r>
            <a:r>
              <a:rPr lang="zh-CN" altLang="en-US" sz="2000" dirty="0">
                <a:ea typeface="宋体" panose="02010600030101010101" pitchFamily="2" charset="-122"/>
                <a:sym typeface="+mn-ea"/>
              </a:rPr>
              <a:t>次误差的平均值作为</a:t>
            </a:r>
            <a:r>
              <a:rPr sz="2000" dirty="0">
                <a:ea typeface="宋体" panose="02010600030101010101" pitchFamily="2" charset="-122"/>
                <a:sym typeface="+mn-ea"/>
              </a:rPr>
              <a:t>泛化误差</a:t>
            </a:r>
            <a:endParaRPr sz="2000" dirty="0">
              <a:ea typeface="宋体" panose="02010600030101010101" pitchFamily="2" charset="-122"/>
              <a:sym typeface="+mn-ea"/>
            </a:endParaRPr>
          </a:p>
          <a:p>
            <a:pPr>
              <a:lnSpc>
                <a:spcPct val="150000"/>
              </a:lnSpc>
            </a:pPr>
            <a:r>
              <a:rPr lang="zh-CN" sz="2000" dirty="0">
                <a:ea typeface="宋体" panose="02010600030101010101" pitchFamily="2" charset="-122"/>
                <a:sym typeface="+mn-ea"/>
              </a:rPr>
              <a:t>所有数据都做过训练和测试，更好的利用数据</a:t>
            </a:r>
            <a:endParaRPr lang="zh-CN"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K越大，平均误差</a:t>
            </a:r>
            <a:r>
              <a:rPr lang="zh-CN" sz="2000" dirty="0">
                <a:ea typeface="宋体" panose="02010600030101010101" pitchFamily="2" charset="-122"/>
                <a:sym typeface="+mn-ea"/>
              </a:rPr>
              <a:t>作为</a:t>
            </a:r>
            <a:r>
              <a:rPr sz="2000" dirty="0">
                <a:ea typeface="宋体" panose="02010600030101010101" pitchFamily="2" charset="-122"/>
                <a:sym typeface="+mn-ea"/>
              </a:rPr>
              <a:t>泛化误差</a:t>
            </a:r>
            <a:r>
              <a:rPr lang="zh-CN" sz="2000" dirty="0">
                <a:ea typeface="宋体" panose="02010600030101010101" pitchFamily="2" charset="-122"/>
                <a:sym typeface="+mn-ea"/>
              </a:rPr>
              <a:t>的</a:t>
            </a:r>
            <a:r>
              <a:rPr sz="2000" dirty="0">
                <a:ea typeface="宋体" panose="02010600030101010101" pitchFamily="2" charset="-122"/>
                <a:sym typeface="+mn-ea"/>
              </a:rPr>
              <a:t>结果就越可靠，但</a:t>
            </a:r>
            <a:r>
              <a:rPr lang="zh-CN" sz="2000" dirty="0">
                <a:ea typeface="宋体" panose="02010600030101010101" pitchFamily="2" charset="-122"/>
                <a:sym typeface="+mn-ea"/>
              </a:rPr>
              <a:t>花费的时间也</a:t>
            </a:r>
            <a:r>
              <a:rPr sz="2000" dirty="0">
                <a:ea typeface="宋体" panose="02010600030101010101" pitchFamily="2" charset="-122"/>
                <a:sym typeface="+mn-ea"/>
              </a:rPr>
              <a:t>时间也</a:t>
            </a:r>
            <a:r>
              <a:rPr lang="zh-CN" sz="2000" dirty="0">
                <a:ea typeface="宋体" panose="02010600030101010101" pitchFamily="2" charset="-122"/>
                <a:sym typeface="+mn-ea"/>
              </a:rPr>
              <a:t>越长</a:t>
            </a:r>
            <a:endParaRPr lang="zh-CN" sz="20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6125210" y="1814195"/>
            <a:ext cx="5744210" cy="3054985"/>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Surprise</a:t>
            </a:r>
            <a:r>
              <a:rPr lang="zh-CN" altLang="en-US" sz="2000" dirty="0">
                <a:ea typeface="宋体" panose="02010600030101010101" pitchFamily="2" charset="-122"/>
                <a:sym typeface="+mn-ea"/>
              </a:rPr>
              <a:t>中的评价指标</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RMSE</a:t>
            </a:r>
            <a:endParaRPr lang="en-US" altLang="zh-CN" sz="2000" dirty="0">
              <a:ea typeface="宋体" panose="02010600030101010101" pitchFamily="2" charset="-122"/>
              <a:sym typeface="+mn-ea"/>
            </a:endParaRPr>
          </a:p>
          <a:p>
            <a:pPr marL="0" indent="0">
              <a:lnSpc>
                <a:spcPct val="150000"/>
              </a:lnSpc>
              <a:buNone/>
            </a:pPr>
            <a:r>
              <a:rPr lang="zh-CN" sz="2000" dirty="0">
                <a:ea typeface="宋体" panose="02010600030101010101" pitchFamily="2" charset="-122"/>
                <a:sym typeface="+mn-ea"/>
              </a:rPr>
              <a:t>均方根误差</a:t>
            </a:r>
            <a:endParaRPr lang="zh-CN" sz="2000" dirty="0">
              <a:ea typeface="宋体" panose="02010600030101010101" pitchFamily="2" charset="-122"/>
              <a:sym typeface="+mn-ea"/>
            </a:endParaRPr>
          </a:p>
          <a:p>
            <a:pPr>
              <a:lnSpc>
                <a:spcPct val="150000"/>
              </a:lnSpc>
            </a:pPr>
            <a:r>
              <a:rPr lang="en-US" sz="2000" dirty="0">
                <a:ea typeface="宋体" panose="02010600030101010101" pitchFamily="2" charset="-122"/>
                <a:sym typeface="+mn-ea"/>
              </a:rPr>
              <a:t>MAE</a:t>
            </a:r>
            <a:endParaRPr lang="en-US" sz="2000" dirty="0">
              <a:ea typeface="宋体" panose="02010600030101010101" pitchFamily="2" charset="-122"/>
              <a:sym typeface="+mn-ea"/>
            </a:endParaRPr>
          </a:p>
          <a:p>
            <a:pPr marL="0" indent="0">
              <a:lnSpc>
                <a:spcPct val="150000"/>
              </a:lnSpc>
              <a:buNone/>
            </a:pPr>
            <a:r>
              <a:rPr lang="zh-CN" sz="2000" dirty="0">
                <a:ea typeface="宋体" panose="02010600030101010101" pitchFamily="2" charset="-122"/>
                <a:sym typeface="+mn-ea"/>
              </a:rPr>
              <a:t>平均绝对误差</a:t>
            </a:r>
            <a:endParaRPr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FCP</a:t>
            </a:r>
            <a:r>
              <a:rPr lang="zh-CN" altLang="zh-CN" sz="2000" dirty="0">
                <a:ea typeface="宋体" panose="02010600030101010101" pitchFamily="2" charset="-122"/>
                <a:sym typeface="+mn-ea"/>
              </a:rPr>
              <a:t>，Fraction of Concordant Pairs</a:t>
            </a:r>
            <a:endParaRPr lang="zh-CN" altLang="zh-CN"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一致对的分数</a:t>
            </a:r>
            <a:endParaRPr lang="zh-CN" altLang="en-US" sz="20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3054668" y="2111695"/>
          <a:ext cx="3574415" cy="1040765"/>
        </p:xfrm>
        <a:graphic>
          <a:graphicData uri="http://schemas.openxmlformats.org/presentationml/2006/ole">
            <mc:AlternateContent xmlns:mc="http://schemas.openxmlformats.org/markup-compatibility/2006">
              <mc:Choice xmlns:v="urn:schemas-microsoft-com:vml" Requires="v">
                <p:oleObj spid="_x0000_s17413" name="" r:id="rId1" imgW="1727200" imgH="495300" progId="Equation.KSEE3">
                  <p:embed/>
                </p:oleObj>
              </mc:Choice>
              <mc:Fallback>
                <p:oleObj name="" r:id="rId1" imgW="1727200" imgH="495300" progId="Equation.KSEE3">
                  <p:embed/>
                  <p:pic>
                    <p:nvPicPr>
                      <p:cNvPr id="0" name="图片 3075"/>
                      <p:cNvPicPr/>
                      <p:nvPr/>
                    </p:nvPicPr>
                    <p:blipFill>
                      <a:blip r:embed="rId2"/>
                      <a:stretch>
                        <a:fillRect/>
                      </a:stretch>
                    </p:blipFill>
                    <p:spPr>
                      <a:xfrm>
                        <a:off x="3054668" y="2111695"/>
                        <a:ext cx="3574415" cy="1040765"/>
                      </a:xfrm>
                      <a:prstGeom prst="rect">
                        <a:avLst/>
                      </a:prstGeom>
                      <a:noFill/>
                      <a:ln w="38100">
                        <a:noFill/>
                        <a:miter/>
                      </a:ln>
                    </p:spPr>
                  </p:pic>
                </p:oleObj>
              </mc:Fallback>
            </mc:AlternateContent>
          </a:graphicData>
        </a:graphic>
      </p:graphicFrame>
      <p:pic>
        <p:nvPicPr>
          <p:cNvPr id="7" name="图片 6"/>
          <p:cNvPicPr>
            <a:picLocks noChangeAspect="1"/>
          </p:cNvPicPr>
          <p:nvPr/>
        </p:nvPicPr>
        <p:blipFill>
          <a:blip r:embed="rId3"/>
          <a:stretch>
            <a:fillRect/>
          </a:stretch>
        </p:blipFill>
        <p:spPr>
          <a:xfrm>
            <a:off x="2559050" y="4941570"/>
            <a:ext cx="6600825" cy="1752600"/>
          </a:xfrm>
          <a:prstGeom prst="rect">
            <a:avLst/>
          </a:prstGeom>
        </p:spPr>
      </p:pic>
      <p:graphicFrame>
        <p:nvGraphicFramePr>
          <p:cNvPr id="2" name="对象 -2147482616"/>
          <p:cNvGraphicFramePr>
            <a:graphicFrameLocks noChangeAspect="1"/>
          </p:cNvGraphicFramePr>
          <p:nvPr/>
        </p:nvGraphicFramePr>
        <p:xfrm>
          <a:off x="7318693" y="2165035"/>
          <a:ext cx="3128645" cy="934085"/>
        </p:xfrm>
        <a:graphic>
          <a:graphicData uri="http://schemas.openxmlformats.org/presentationml/2006/ole">
            <mc:AlternateContent xmlns:mc="http://schemas.openxmlformats.org/markup-compatibility/2006">
              <mc:Choice xmlns:v="urn:schemas-microsoft-com:vml" Requires="v">
                <p:oleObj spid="_x0000_s5" name="" r:id="rId4" imgW="1511300" imgH="444500" progId="Equation.KSEE3">
                  <p:embed/>
                </p:oleObj>
              </mc:Choice>
              <mc:Fallback>
                <p:oleObj name="" r:id="rId4" imgW="1511300" imgH="444500" progId="Equation.KSEE3">
                  <p:embed/>
                  <p:pic>
                    <p:nvPicPr>
                      <p:cNvPr id="0" name="图片 3075"/>
                      <p:cNvPicPr/>
                      <p:nvPr/>
                    </p:nvPicPr>
                    <p:blipFill>
                      <a:blip r:embed="rId5"/>
                      <a:stretch>
                        <a:fillRect/>
                      </a:stretch>
                    </p:blipFill>
                    <p:spPr>
                      <a:xfrm>
                        <a:off x="7318693" y="2165035"/>
                        <a:ext cx="3128645" cy="93408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3146108" y="3360740"/>
          <a:ext cx="2945765" cy="934085"/>
        </p:xfrm>
        <a:graphic>
          <a:graphicData uri="http://schemas.openxmlformats.org/presentationml/2006/ole">
            <mc:AlternateContent xmlns:mc="http://schemas.openxmlformats.org/markup-compatibility/2006">
              <mc:Choice xmlns:v="urn:schemas-microsoft-com:vml" Requires="v">
                <p:oleObj spid="_x0000_s8" name="" r:id="rId6" imgW="1422400" imgH="444500" progId="Equation.KSEE3">
                  <p:embed/>
                </p:oleObj>
              </mc:Choice>
              <mc:Fallback>
                <p:oleObj name="" r:id="rId6" imgW="1422400" imgH="444500" progId="Equation.KSEE3">
                  <p:embed/>
                  <p:pic>
                    <p:nvPicPr>
                      <p:cNvPr id="0" name="图片 3075"/>
                      <p:cNvPicPr/>
                      <p:nvPr/>
                    </p:nvPicPr>
                    <p:blipFill>
                      <a:blip r:embed="rId7"/>
                      <a:stretch>
                        <a:fillRect/>
                      </a:stretch>
                    </p:blipFill>
                    <p:spPr>
                      <a:xfrm>
                        <a:off x="3146108" y="3360740"/>
                        <a:ext cx="2945765" cy="934085"/>
                      </a:xfrm>
                      <a:prstGeom prst="rect">
                        <a:avLst/>
                      </a:prstGeom>
                      <a:noFill/>
                      <a:ln w="38100">
                        <a:noFill/>
                        <a:miter/>
                      </a:ln>
                    </p:spPr>
                  </p:pic>
                </p:oleObj>
              </mc:Fallback>
            </mc:AlternateContent>
          </a:graphicData>
        </a:graphic>
      </p:graphicFrame>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由 Daniel Lemire在 2005 年提出的一个Item-Based 的协同过滤推荐算法</a:t>
            </a: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最大优点在于算法很简单, 易于实现, 效率高</a:t>
            </a:r>
            <a:r>
              <a:rPr lang="zh-CN" altLang="en-US" sz="2000" dirty="0">
                <a:ea typeface="宋体" panose="02010600030101010101" pitchFamily="2" charset="-122"/>
                <a:sym typeface="+mn-ea"/>
              </a:rPr>
              <a:t>且</a:t>
            </a:r>
            <a:r>
              <a:rPr lang="en-US" altLang="zh-CN" sz="2000" dirty="0">
                <a:ea typeface="宋体" panose="02010600030101010101" pitchFamily="2" charset="-122"/>
                <a:sym typeface="+mn-ea"/>
              </a:rPr>
              <a:t>推荐</a:t>
            </a:r>
            <a:r>
              <a:rPr lang="zh-CN" altLang="en-US" sz="2000" dirty="0">
                <a:ea typeface="宋体" panose="02010600030101010101" pitchFamily="2" charset="-122"/>
                <a:sym typeface="+mn-ea"/>
              </a:rPr>
              <a:t>准确度</a:t>
            </a:r>
            <a:r>
              <a:rPr lang="en-US" altLang="zh-CN" sz="2000" dirty="0">
                <a:ea typeface="宋体" panose="02010600030101010101" pitchFamily="2" charset="-122"/>
                <a:sym typeface="+mn-ea"/>
              </a:rPr>
              <a:t>较高。</a:t>
            </a: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对商品</a:t>
            </a:r>
            <a:r>
              <a:rPr lang="en-US" altLang="zh-CN" sz="2000" dirty="0">
                <a:ea typeface="宋体" panose="02010600030101010101" pitchFamily="2" charset="-122"/>
                <a:sym typeface="+mn-ea"/>
              </a:rPr>
              <a:t>2</a:t>
            </a:r>
            <a:r>
              <a:rPr lang="zh-CN" altLang="en-US" sz="2000" dirty="0">
                <a:ea typeface="宋体" panose="02010600030101010101" pitchFamily="2" charset="-122"/>
                <a:sym typeface="+mn-ea"/>
              </a:rPr>
              <a:t>的评分</a:t>
            </a:r>
            <a:r>
              <a:rPr lang="en-US" altLang="zh-CN" sz="2000" dirty="0">
                <a:ea typeface="宋体" panose="02010600030101010101" pitchFamily="2" charset="-122"/>
                <a:sym typeface="+mn-ea"/>
              </a:rPr>
              <a:t>=4-((5-3)+(4-3))/2=2.5</a:t>
            </a:r>
            <a:endParaRPr lang="en-US" altLang="zh-CN" sz="2000" dirty="0">
              <a:ea typeface="宋体" panose="02010600030101010101" pitchFamily="2" charset="-122"/>
              <a:sym typeface="+mn-ea"/>
            </a:endParaRPr>
          </a:p>
        </p:txBody>
      </p:sp>
      <p:graphicFrame>
        <p:nvGraphicFramePr>
          <p:cNvPr id="2" name="表格 1"/>
          <p:cNvGraphicFramePr/>
          <p:nvPr/>
        </p:nvGraphicFramePr>
        <p:xfrm>
          <a:off x="6738620" y="1946275"/>
          <a:ext cx="4338955" cy="1772285"/>
        </p:xfrm>
        <a:graphic>
          <a:graphicData uri="http://schemas.openxmlformats.org/drawingml/2006/table">
            <a:tbl>
              <a:tblPr firstRow="1" bandRow="1">
                <a:tableStyleId>{5940675A-B579-460E-94D1-54222C63F5DA}</a:tableStyleId>
              </a:tblPr>
              <a:tblGrid>
                <a:gridCol w="765810"/>
                <a:gridCol w="1857375"/>
                <a:gridCol w="1715770"/>
              </a:tblGrid>
              <a:tr h="674370">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用户</a:t>
                      </a:r>
                      <a:endParaRPr lang="zh-CN"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评分</a:t>
                      </a:r>
                      <a:endParaRPr lang="zh-CN"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2</a:t>
                      </a:r>
                      <a:endParaRPr lang="en-US" altLang="zh-CN"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5760">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5</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6395">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B</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5760">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C</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77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4000" dirty="0"/>
              <a:t>TIPS</a:t>
            </a:r>
            <a:r>
              <a:rPr lang="zh-CN" altLang="en-US" sz="4000" dirty="0">
                <a:ea typeface="宋体" panose="02010600030101010101" pitchFamily="2" charset="-122"/>
              </a:rPr>
              <a:t>：学习是个反复</a:t>
            </a:r>
            <a:r>
              <a:rPr lang="zh-CN" altLang="zh-CN" sz="4000" dirty="0">
                <a:ea typeface="宋体" panose="02010600030101010101" pitchFamily="2" charset="-122"/>
              </a:rPr>
              <a:t>的过程</a:t>
            </a:r>
            <a:endParaRPr lang="zh-CN" altLang="en-US" sz="4000" dirty="0">
              <a:ea typeface="宋体" panose="02010600030101010101" pitchFamily="2" charset="-122"/>
            </a:endParaRPr>
          </a:p>
          <a:p>
            <a:pPr>
              <a:lnSpc>
                <a:spcPct val="150000"/>
              </a:lnSpc>
            </a:pPr>
            <a:r>
              <a:rPr lang="zh-CN" altLang="zh-CN" sz="4000" dirty="0">
                <a:ea typeface="宋体" panose="02010600030101010101" pitchFamily="2" charset="-122"/>
              </a:rPr>
              <a:t>从整体到细节 </a:t>
            </a:r>
            <a:r>
              <a:rPr lang="en-US" altLang="zh-CN" sz="4000" dirty="0">
                <a:ea typeface="宋体" panose="02010600030101010101" pitchFamily="2" charset="-122"/>
              </a:rPr>
              <a:t>=&gt; </a:t>
            </a:r>
            <a:r>
              <a:rPr lang="zh-CN" altLang="zh-CN" sz="4000" dirty="0">
                <a:ea typeface="宋体" panose="02010600030101010101" pitchFamily="2" charset="-122"/>
              </a:rPr>
              <a:t>从森林到树木</a:t>
            </a:r>
            <a:endParaRPr lang="zh-CN" altLang="zh-CN" sz="4000" dirty="0">
              <a:ea typeface="宋体" panose="02010600030101010101" pitchFamily="2" charset="-122"/>
            </a:endParaRPr>
          </a:p>
          <a:p>
            <a:pPr>
              <a:lnSpc>
                <a:spcPct val="150000"/>
              </a:lnSpc>
            </a:pPr>
            <a:r>
              <a:rPr lang="zh-CN" altLang="zh-CN" sz="4000" dirty="0">
                <a:ea typeface="宋体" panose="02010600030101010101" pitchFamily="2" charset="-122"/>
              </a:rPr>
              <a:t>从细节到关联，理解算法的本质就可以理解算法之间的区别和关联</a:t>
            </a:r>
            <a:endParaRPr lang="zh-CN" altLang="zh-CN" sz="4000" dirty="0">
              <a:ea typeface="宋体" panose="02010600030101010101" pitchFamily="2" charset="-122"/>
            </a:endParaRPr>
          </a:p>
          <a:p>
            <a:pPr>
              <a:lnSpc>
                <a:spcPct val="150000"/>
              </a:lnSpc>
            </a:pPr>
            <a:r>
              <a:rPr lang="zh-CN" altLang="zh-CN" sz="4000" dirty="0">
                <a:ea typeface="宋体" panose="02010600030101010101" pitchFamily="2" charset="-122"/>
              </a:rPr>
              <a:t>学习的过程是个逐渐收敛的过程，不一定一步到位</a:t>
            </a:r>
            <a:endParaRPr lang="zh-CN" altLang="zh-CN" sz="4000" dirty="0">
              <a:ea typeface="宋体" panose="02010600030101010101" pitchFamily="2" charset="-122"/>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2601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Step1</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计算Item之间的评分差的均值，记为评分偏差</a:t>
            </a:r>
            <a:r>
              <a:rPr lang="zh-CN" altLang="en-US" sz="2000" dirty="0">
                <a:ea typeface="宋体" panose="02010600030101010101" pitchFamily="2" charset="-122"/>
                <a:sym typeface="+mn-ea"/>
              </a:rPr>
              <a:t>（两个</a:t>
            </a:r>
            <a:r>
              <a:rPr lang="en-US" altLang="zh-CN" sz="2000" dirty="0">
                <a:ea typeface="宋体" panose="02010600030101010101" pitchFamily="2" charset="-122"/>
                <a:sym typeface="+mn-ea"/>
              </a:rPr>
              <a:t>item</a:t>
            </a:r>
            <a:r>
              <a:rPr lang="zh-CN" altLang="zh-CN" sz="2000" dirty="0">
                <a:ea typeface="宋体" panose="02010600030101010101" pitchFamily="2" charset="-122"/>
                <a:sym typeface="+mn-ea"/>
              </a:rPr>
              <a:t>都评分过的用户</a:t>
            </a:r>
            <a:r>
              <a:rPr lang="zh-CN" altLang="en-US" sz="2000" dirty="0">
                <a:ea typeface="宋体" panose="02010600030101010101" pitchFamily="2" charset="-122"/>
                <a:sym typeface="+mn-ea"/>
              </a:rPr>
              <a:t>）</a:t>
            </a:r>
            <a:endParaRPr lang="en-US" altLang="zh-CN" sz="2000" dirty="0">
              <a:ea typeface="宋体" panose="02010600030101010101" pitchFamily="2" charset="-122"/>
              <a:sym typeface="+mn-ea"/>
            </a:endParaRPr>
          </a:p>
          <a:p>
            <a:pPr>
              <a:lnSpc>
                <a:spcPct val="150000"/>
              </a:lnSpc>
            </a:pP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Step2</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根据Item间的评分偏差和用户的历史评分，预测用户对未评分的item的评分</a:t>
            </a:r>
            <a:endParaRPr lang="en-US" altLang="zh-CN" sz="2000" dirty="0">
              <a:ea typeface="宋体" panose="02010600030101010101" pitchFamily="2" charset="-122"/>
              <a:sym typeface="+mn-ea"/>
            </a:endParaRPr>
          </a:p>
          <a:p>
            <a:pPr>
              <a:lnSpc>
                <a:spcPct val="150000"/>
              </a:lnSpc>
            </a:pP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Step3</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将预测评分排序，取topN对应的item推荐给用户</a:t>
            </a:r>
            <a:endParaRPr lang="en-US" altLang="zh-CN" sz="20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2117090" y="2585720"/>
            <a:ext cx="2667000" cy="723900"/>
          </a:xfrm>
          <a:prstGeom prst="rect">
            <a:avLst/>
          </a:prstGeom>
        </p:spPr>
      </p:pic>
      <p:pic>
        <p:nvPicPr>
          <p:cNvPr id="6" name="图片 5"/>
          <p:cNvPicPr>
            <a:picLocks noChangeAspect="1"/>
          </p:cNvPicPr>
          <p:nvPr/>
        </p:nvPicPr>
        <p:blipFill>
          <a:blip r:embed="rId2"/>
          <a:stretch>
            <a:fillRect/>
          </a:stretch>
        </p:blipFill>
        <p:spPr>
          <a:xfrm>
            <a:off x="1917065" y="3787140"/>
            <a:ext cx="3067050" cy="723900"/>
          </a:xfrm>
          <a:prstGeom prst="rect">
            <a:avLst/>
          </a:prstGeom>
        </p:spPr>
      </p:pic>
      <p:pic>
        <p:nvPicPr>
          <p:cNvPr id="7" name="图片 6"/>
          <p:cNvPicPr>
            <a:picLocks noChangeAspect="1"/>
          </p:cNvPicPr>
          <p:nvPr/>
        </p:nvPicPr>
        <p:blipFill>
          <a:blip r:embed="rId3"/>
          <a:stretch>
            <a:fillRect/>
          </a:stretch>
        </p:blipFill>
        <p:spPr>
          <a:xfrm>
            <a:off x="5313045" y="3787140"/>
            <a:ext cx="3000375" cy="733425"/>
          </a:xfrm>
          <a:prstGeom prst="rect">
            <a:avLst/>
          </a:prstGeom>
        </p:spPr>
      </p:pic>
      <p:sp>
        <p:nvSpPr>
          <p:cNvPr id="25" name="下箭头 24"/>
          <p:cNvSpPr/>
          <p:nvPr/>
        </p:nvSpPr>
        <p:spPr>
          <a:xfrm rot="16200000">
            <a:off x="4829810" y="28360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Content Placeholder 2"/>
          <p:cNvSpPr txBox="1">
            <a:spLocks noGrp="1"/>
          </p:cNvSpPr>
          <p:nvPr/>
        </p:nvSpPr>
        <p:spPr>
          <a:xfrm>
            <a:off x="5476875" y="2698750"/>
            <a:ext cx="5328920" cy="497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商品</a:t>
            </a:r>
            <a:r>
              <a:rPr lang="en-US" altLang="zh-CN" sz="1800" dirty="0">
                <a:ea typeface="宋体" panose="02010600030101010101" pitchFamily="2" charset="-122"/>
                <a:sym typeface="+mn-ea"/>
              </a:rPr>
              <a:t>i</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j</a:t>
            </a:r>
            <a:r>
              <a:rPr lang="zh-CN" altLang="zh-CN" sz="1800" dirty="0">
                <a:ea typeface="宋体" panose="02010600030101010101" pitchFamily="2" charset="-122"/>
                <a:sym typeface="+mn-ea"/>
              </a:rPr>
              <a:t>之间被共同用户打分过的个数</a:t>
            </a:r>
            <a:endParaRPr lang="zh-CN" sz="1800" dirty="0">
              <a:ea typeface="宋体" panose="02010600030101010101" pitchFamily="2"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2601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Step1</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计算Item之间的评分差的均值</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b</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a：((3.5-5)+(5-2)+(3.5-4.5))/3=0.5/3</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a：((4-2)+(1-4.5))/2=-1.5/2</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d</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a：((2-2)+(4-4.5))/2=-0.5/2</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b：((4-5)+(1-3.5))/2=-3.5/2</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d</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b：((2-5)+(4-3.5))/2=-2.5/2</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d</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c：((2-4)+(4-1))/2=1/2</a:t>
            </a:r>
            <a:endParaRPr lang="en-US" altLang="zh-CN" sz="2000" dirty="0">
              <a:ea typeface="宋体" panose="02010600030101010101" pitchFamily="2" charset="-122"/>
              <a:sym typeface="+mn-ea"/>
            </a:endParaRPr>
          </a:p>
        </p:txBody>
      </p:sp>
      <p:graphicFrame>
        <p:nvGraphicFramePr>
          <p:cNvPr id="3" name="表格 2"/>
          <p:cNvGraphicFramePr/>
          <p:nvPr/>
        </p:nvGraphicFramePr>
        <p:xfrm>
          <a:off x="5979160" y="1865630"/>
          <a:ext cx="4549775" cy="2082800"/>
        </p:xfrm>
        <a:graphic>
          <a:graphicData uri="http://schemas.openxmlformats.org/drawingml/2006/table">
            <a:tbl>
              <a:tblPr firstRow="1" bandRow="1">
                <a:tableStyleId>{5C22544A-7EE6-4342-B048-85BDC9FD1C3A}</a:tableStyleId>
              </a:tblPr>
              <a:tblGrid>
                <a:gridCol w="909955"/>
                <a:gridCol w="909955"/>
                <a:gridCol w="909955"/>
                <a:gridCol w="909955"/>
                <a:gridCol w="909955"/>
              </a:tblGrid>
              <a:tr h="520700">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2601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Step2</a:t>
            </a:r>
            <a:r>
              <a:rPr lang="zh-CN" altLang="en-US" sz="2000" dirty="0">
                <a:ea typeface="宋体" panose="02010600030101010101" pitchFamily="2" charset="-122"/>
                <a:sym typeface="+mn-ea"/>
              </a:rPr>
              <a:t>，预测用户</a:t>
            </a:r>
            <a:r>
              <a:rPr lang="en-US" altLang="zh-CN" sz="2000" dirty="0">
                <a:ea typeface="宋体" panose="02010600030101010101" pitchFamily="2" charset="-122"/>
                <a:sym typeface="+mn-ea"/>
              </a:rPr>
              <a:t>A</a:t>
            </a:r>
            <a:r>
              <a:rPr lang="zh-CN" altLang="en-US" sz="2000" dirty="0">
                <a:ea typeface="宋体" panose="02010600030101010101" pitchFamily="2" charset="-122"/>
                <a:sym typeface="+mn-ea"/>
              </a:rPr>
              <a:t>对商品</a:t>
            </a: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和</a:t>
            </a:r>
            <a:r>
              <a:rPr lang="en-US" altLang="zh-CN" sz="2000" dirty="0">
                <a:ea typeface="宋体" panose="02010600030101010101" pitchFamily="2" charset="-122"/>
                <a:sym typeface="+mn-ea"/>
              </a:rPr>
              <a:t>d</a:t>
            </a:r>
            <a:r>
              <a:rPr lang="zh-CN" altLang="zh-CN" sz="2000" dirty="0">
                <a:ea typeface="宋体" panose="02010600030101010101" pitchFamily="2" charset="-122"/>
                <a:sym typeface="+mn-ea"/>
              </a:rPr>
              <a:t>的评分</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a</a:t>
            </a:r>
            <a:r>
              <a:rPr lang="zh-CN" altLang="en-US" sz="2000" dirty="0">
                <a:ea typeface="宋体" panose="02010600030101010101" pitchFamily="2" charset="-122"/>
                <a:sym typeface="+mn-ea"/>
              </a:rPr>
              <a:t>对</a:t>
            </a:r>
            <a:r>
              <a:rPr lang="en-US" altLang="zh-CN" sz="2000" dirty="0">
                <a:ea typeface="宋体" panose="02010600030101010101" pitchFamily="2" charset="-122"/>
                <a:sym typeface="+mn-ea"/>
              </a:rPr>
              <a:t>c评分=((-0.75+5)+(-1.75+3.5))/2=3</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a</a:t>
            </a:r>
            <a:r>
              <a:rPr lang="zh-CN" altLang="en-US" sz="2000" dirty="0">
                <a:ea typeface="宋体" panose="02010600030101010101" pitchFamily="2" charset="-122"/>
                <a:sym typeface="+mn-ea"/>
              </a:rPr>
              <a:t>对</a:t>
            </a:r>
            <a:r>
              <a:rPr lang="en-US" altLang="zh-CN" sz="2000" dirty="0">
                <a:ea typeface="宋体" panose="02010600030101010101" pitchFamily="2" charset="-122"/>
                <a:sym typeface="+mn-ea"/>
              </a:rPr>
              <a:t>d评分=((-0.25+5)+(-1.25+3.5))/2=3.5</a:t>
            </a: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Step3</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将预测评分排序</a:t>
            </a:r>
            <a:r>
              <a:rPr lang="zh-CN" altLang="en-US" sz="2000" dirty="0">
                <a:ea typeface="宋体" panose="02010600030101010101" pitchFamily="2" charset="-122"/>
                <a:sym typeface="+mn-ea"/>
              </a:rPr>
              <a:t>，推荐给用户</a:t>
            </a:r>
            <a:endParaRPr lang="en-US" altLang="zh-CN" sz="2000" dirty="0">
              <a:ea typeface="宋体" panose="02010600030101010101" pitchFamily="2" charset="-122"/>
              <a:sym typeface="+mn-ea"/>
            </a:endParaRPr>
          </a:p>
          <a:p>
            <a:pPr marL="0" indent="0">
              <a:lnSpc>
                <a:spcPct val="150000"/>
              </a:lnSpc>
              <a:buNone/>
            </a:pPr>
            <a:r>
              <a:rPr lang="zh-CN" altLang="zh-CN" sz="2000" dirty="0">
                <a:ea typeface="宋体" panose="02010600030101010101" pitchFamily="2" charset="-122"/>
                <a:sym typeface="+mn-ea"/>
              </a:rPr>
              <a:t>推荐顺序为</a:t>
            </a:r>
            <a:r>
              <a:rPr lang="en-US" altLang="zh-CN" sz="2000" dirty="0">
                <a:ea typeface="宋体" panose="02010600030101010101" pitchFamily="2" charset="-122"/>
                <a:sym typeface="+mn-ea"/>
              </a:rPr>
              <a:t>{d, c}</a:t>
            </a:r>
            <a:endParaRPr lang="en-US" altLang="zh-CN" sz="2000" dirty="0">
              <a:ea typeface="宋体" panose="02010600030101010101" pitchFamily="2" charset="-122"/>
              <a:sym typeface="+mn-ea"/>
            </a:endParaRPr>
          </a:p>
        </p:txBody>
      </p:sp>
      <p:graphicFrame>
        <p:nvGraphicFramePr>
          <p:cNvPr id="3" name="表格 2"/>
          <p:cNvGraphicFramePr/>
          <p:nvPr/>
        </p:nvGraphicFramePr>
        <p:xfrm>
          <a:off x="6558915" y="3930015"/>
          <a:ext cx="4549775" cy="2603500"/>
        </p:xfrm>
        <a:graphic>
          <a:graphicData uri="http://schemas.openxmlformats.org/drawingml/2006/table">
            <a:tbl>
              <a:tblPr firstRow="1" bandRow="1">
                <a:tableStyleId>{5C22544A-7EE6-4342-B048-85BDC9FD1C3A}</a:tableStyleId>
              </a:tblPr>
              <a:tblGrid>
                <a:gridCol w="909955"/>
                <a:gridCol w="909955"/>
                <a:gridCol w="909955"/>
                <a:gridCol w="909955"/>
                <a:gridCol w="909955"/>
              </a:tblGrid>
              <a:tr h="520700">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alt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0.17</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-0.75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-1.75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alt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-0.25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-1.25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0.5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2" name="表格 1"/>
          <p:cNvGraphicFramePr/>
          <p:nvPr/>
        </p:nvGraphicFramePr>
        <p:xfrm>
          <a:off x="6558915" y="1560830"/>
          <a:ext cx="4549775" cy="2082800"/>
        </p:xfrm>
        <a:graphic>
          <a:graphicData uri="http://schemas.openxmlformats.org/drawingml/2006/table">
            <a:tbl>
              <a:tblPr firstRow="1" bandRow="1">
                <a:tableStyleId>{5C22544A-7EE6-4342-B048-85BDC9FD1C3A}</a:tableStyleId>
              </a:tblPr>
              <a:tblGrid>
                <a:gridCol w="909955"/>
                <a:gridCol w="909955"/>
                <a:gridCol w="909955"/>
                <a:gridCol w="909955"/>
                <a:gridCol w="909955"/>
              </a:tblGrid>
              <a:tr h="520700">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671195" y="2212975"/>
            <a:ext cx="396621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加权算法 Weighted Slope One</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如果有10</a:t>
            </a:r>
            <a:r>
              <a:rPr lang="en-US" sz="1600" dirty="0">
                <a:ea typeface="宋体" panose="02010600030101010101" pitchFamily="2" charset="-122"/>
                <a:sym typeface="+mn-ea"/>
              </a:rPr>
              <a:t>0</a:t>
            </a:r>
            <a:r>
              <a:rPr sz="1600" dirty="0">
                <a:ea typeface="宋体" panose="02010600030101010101" pitchFamily="2" charset="-122"/>
                <a:sym typeface="+mn-ea"/>
              </a:rPr>
              <a:t>个用户对Item1和Item2都打过分, 有100</a:t>
            </a:r>
            <a:r>
              <a:rPr lang="en-US" sz="1600" dirty="0">
                <a:ea typeface="宋体" panose="02010600030101010101" pitchFamily="2" charset="-122"/>
                <a:sym typeface="+mn-ea"/>
              </a:rPr>
              <a:t>0</a:t>
            </a:r>
            <a:r>
              <a:rPr sz="1600" dirty="0">
                <a:ea typeface="宋体" panose="02010600030101010101" pitchFamily="2" charset="-122"/>
                <a:sym typeface="+mn-ea"/>
              </a:rPr>
              <a:t>个用户对Item3和Item2也打过分</a:t>
            </a:r>
            <a:r>
              <a:rPr lang="zh-CN" sz="1600" dirty="0">
                <a:ea typeface="宋体" panose="02010600030101010101" pitchFamily="2" charset="-122"/>
                <a:sym typeface="+mn-ea"/>
              </a:rPr>
              <a:t>，</a:t>
            </a:r>
            <a:r>
              <a:rPr sz="1600" dirty="0">
                <a:ea typeface="宋体" panose="02010600030101010101" pitchFamily="2" charset="-122"/>
                <a:sym typeface="+mn-ea"/>
              </a:rPr>
              <a:t>显然这两个rating差的权重是不一样的</a:t>
            </a:r>
            <a:r>
              <a:rPr lang="zh-CN" sz="1600" dirty="0">
                <a:ea typeface="宋体" panose="02010600030101010101" pitchFamily="2" charset="-122"/>
                <a:sym typeface="+mn-ea"/>
              </a:rPr>
              <a:t>，因此计算方法为：</a:t>
            </a:r>
            <a:endParaRPr lang="zh-CN"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(100*(Rating 1 to 2) + 1000(Rating 3 to 2)) / (100 + 1000)</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4637405" y="2147570"/>
            <a:ext cx="7497445" cy="4427855"/>
          </a:xfrm>
          <a:prstGeom prst="rect">
            <a:avLst/>
          </a:prstGeom>
        </p:spPr>
      </p:pic>
      <p:sp>
        <p:nvSpPr>
          <p:cNvPr id="3" name="文本框 2"/>
          <p:cNvSpPr txBox="1"/>
          <p:nvPr/>
        </p:nvSpPr>
        <p:spPr>
          <a:xfrm>
            <a:off x="779780" y="1133475"/>
            <a:ext cx="8674735"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dirty="0">
                <a:ea typeface="宋体" panose="02010600030101010101" pitchFamily="2" charset="-122"/>
                <a:sym typeface="+mn-ea"/>
              </a:rPr>
              <a:t>Daniel Lemire and Anna Maclachlan. Slope one predictors for online rating-based collaborative filtering. 2007. http://arxiv.org/abs/cs/0702144.</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算法的特点：</a:t>
            </a:r>
            <a:endParaRPr lang="zh-CN" altLang="en-US"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适用于</a:t>
            </a:r>
            <a:r>
              <a:rPr lang="en-US" sz="2000" dirty="0">
                <a:ea typeface="宋体" panose="02010600030101010101" pitchFamily="2" charset="-122"/>
                <a:sym typeface="+mn-ea"/>
              </a:rPr>
              <a:t>item</a:t>
            </a:r>
            <a:r>
              <a:rPr sz="2000" dirty="0">
                <a:ea typeface="宋体" panose="02010600030101010101" pitchFamily="2" charset="-122"/>
                <a:sym typeface="+mn-ea"/>
              </a:rPr>
              <a:t>更新不频繁，数量相对较稳定</a:t>
            </a:r>
            <a:endParaRPr sz="2000" dirty="0">
              <a:ea typeface="宋体" panose="02010600030101010101" pitchFamily="2" charset="-122"/>
              <a:sym typeface="+mn-ea"/>
            </a:endParaRPr>
          </a:p>
          <a:p>
            <a:pPr>
              <a:lnSpc>
                <a:spcPct val="150000"/>
              </a:lnSpc>
            </a:pPr>
            <a:r>
              <a:rPr lang="en-US" sz="2000" dirty="0">
                <a:ea typeface="宋体" panose="02010600030101010101" pitchFamily="2" charset="-122"/>
                <a:sym typeface="+mn-ea"/>
              </a:rPr>
              <a:t>item</a:t>
            </a:r>
            <a:r>
              <a:rPr lang="zh-CN" sz="2000" dirty="0">
                <a:ea typeface="宋体" panose="02010600030101010101" pitchFamily="2" charset="-122"/>
                <a:sym typeface="+mn-ea"/>
              </a:rPr>
              <a:t>数</a:t>
            </a:r>
            <a:r>
              <a:rPr lang="en-US" sz="2000" dirty="0">
                <a:ea typeface="宋体" panose="02010600030101010101" pitchFamily="2" charset="-122"/>
                <a:sym typeface="+mn-ea"/>
              </a:rPr>
              <a:t>&lt;&lt;</a:t>
            </a:r>
            <a:r>
              <a:rPr lang="en-US" altLang="zh-CN" sz="2000" dirty="0">
                <a:ea typeface="宋体" panose="02010600030101010101" pitchFamily="2" charset="-122"/>
                <a:sym typeface="+mn-ea"/>
              </a:rPr>
              <a:t>user</a:t>
            </a:r>
            <a:r>
              <a:rPr sz="2000" dirty="0">
                <a:ea typeface="宋体" panose="02010600030101010101" pitchFamily="2" charset="-122"/>
                <a:sym typeface="+mn-ea"/>
              </a:rPr>
              <a:t>数</a:t>
            </a:r>
            <a:endParaRPr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算法简单，易于实现，执行效率高</a:t>
            </a:r>
            <a:endParaRPr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依赖用户行为，存在冷启动问题和稀疏性问题</a:t>
            </a:r>
            <a:endParaRPr sz="2000" dirty="0">
              <a:ea typeface="宋体" panose="02010600030101010101" pitchFamily="2" charset="-122"/>
              <a:sym typeface="+mn-ea"/>
            </a:endParaRPr>
          </a:p>
        </p:txBody>
      </p:sp>
      <p:graphicFrame>
        <p:nvGraphicFramePr>
          <p:cNvPr id="2" name="表格 1"/>
          <p:cNvGraphicFramePr/>
          <p:nvPr/>
        </p:nvGraphicFramePr>
        <p:xfrm>
          <a:off x="6738620" y="1946275"/>
          <a:ext cx="4338955" cy="1772285"/>
        </p:xfrm>
        <a:graphic>
          <a:graphicData uri="http://schemas.openxmlformats.org/drawingml/2006/table">
            <a:tbl>
              <a:tblPr firstRow="1" bandRow="1">
                <a:tableStyleId>{5940675A-B579-460E-94D1-54222C63F5DA}</a:tableStyleId>
              </a:tblPr>
              <a:tblGrid>
                <a:gridCol w="765810"/>
                <a:gridCol w="1857375"/>
                <a:gridCol w="1715770"/>
              </a:tblGrid>
              <a:tr h="674370">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用户</a:t>
                      </a:r>
                      <a:endParaRPr lang="zh-CN"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评分</a:t>
                      </a:r>
                      <a:endParaRPr lang="zh-CN"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2</a:t>
                      </a:r>
                      <a:endParaRPr lang="en-US" altLang="zh-CN"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5760">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5</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6395">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Y</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5760">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Z</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2000" dirty="0">
                <a:ea typeface="宋体" panose="02010600030101010101" pitchFamily="2" charset="-122"/>
                <a:sym typeface="+mn-ea"/>
              </a:rPr>
              <a:t># 使用SlopeOne算法</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algo = SlopeOne()</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algo.fit(train_set)</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 对指定用户和商品进行评分预测</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uid = str(196) </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iid = str(302) </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pred = algo.predict(uid, iid, r_ui=4, verbose=True)</a:t>
            </a:r>
            <a:endParaRPr sz="20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4712335" y="2466340"/>
            <a:ext cx="6600825" cy="39052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dirty="0">
                <a:ea typeface="宋体" panose="02010600030101010101" pitchFamily="2" charset="-122"/>
                <a:sym typeface="+mn-ea"/>
              </a:rPr>
              <a:t># 相似度计算，使用皮尔逊相似度计算法，使用ItemCF的相似度计算</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sim_options = {'name': 'pearson_baseline', 'user_based': False}</a:t>
            </a:r>
            <a:endParaRPr sz="1200" dirty="0">
              <a:ea typeface="宋体" panose="02010600030101010101" pitchFamily="2" charset="-122"/>
              <a:sym typeface="+mn-ea"/>
            </a:endParaRPr>
          </a:p>
          <a:p>
            <a:pPr marL="0" indent="0">
              <a:lnSpc>
                <a:spcPct val="150000"/>
              </a:lnSpc>
              <a:buNone/>
            </a:pPr>
            <a:r>
              <a:rPr sz="1200" dirty="0">
                <a:solidFill>
                  <a:srgbClr val="FF0000"/>
                </a:solidFill>
                <a:ea typeface="宋体" panose="02010600030101010101" pitchFamily="2" charset="-122"/>
                <a:sym typeface="+mn-ea"/>
              </a:rPr>
              <a:t># 使用KNNBaseline算法，一种CF算法</a:t>
            </a:r>
            <a:endParaRPr sz="1200" dirty="0">
              <a:solidFill>
                <a:srgbClr val="FF0000"/>
              </a:solidFill>
              <a:ea typeface="宋体" panose="02010600030101010101" pitchFamily="2" charset="-122"/>
              <a:sym typeface="+mn-ea"/>
            </a:endParaRPr>
          </a:p>
          <a:p>
            <a:pPr marL="0" indent="0">
              <a:lnSpc>
                <a:spcPct val="150000"/>
              </a:lnSpc>
              <a:buNone/>
            </a:pPr>
            <a:r>
              <a:rPr sz="1200" dirty="0">
                <a:solidFill>
                  <a:srgbClr val="FF0000"/>
                </a:solidFill>
                <a:ea typeface="宋体" panose="02010600030101010101" pitchFamily="2" charset="-122"/>
                <a:sym typeface="+mn-ea"/>
              </a:rPr>
              <a:t>algo = KNNBaseline(sim_options=sim_options)</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algo.fit(train_set)</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#获得电影名称信息数据</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rid_to_name, name_to_rid = read_item_names()</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#获得Toy Story电影的电影ID</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toy_story_raw_id = name_to_rid['Toy Story (1995)']</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print(toy_story_raw_id)</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#通过Toy Story电影的电影ID获取该电影的推荐内部id</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toy_story_inner_id = algo.trainset.to_inner_iid(toy_story_raw_id)</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print(toy_story_inner_id)</a:t>
            </a:r>
            <a:endParaRPr sz="1200" dirty="0">
              <a:ea typeface="宋体" panose="02010600030101010101" pitchFamily="2" charset="-122"/>
              <a:sym typeface="+mn-ea"/>
            </a:endParaRPr>
          </a:p>
        </p:txBody>
      </p:sp>
      <p:pic>
        <p:nvPicPr>
          <p:cNvPr id="7" name="图片 6"/>
          <p:cNvPicPr>
            <a:picLocks noChangeAspect="1"/>
          </p:cNvPicPr>
          <p:nvPr/>
        </p:nvPicPr>
        <p:blipFill>
          <a:blip r:embed="rId1"/>
          <a:srcRect t="12198" r="1253"/>
          <a:stretch>
            <a:fillRect/>
          </a:stretch>
        </p:blipFill>
        <p:spPr>
          <a:xfrm>
            <a:off x="5406390" y="1563370"/>
            <a:ext cx="3234690" cy="3004820"/>
          </a:xfrm>
          <a:prstGeom prst="rect">
            <a:avLst/>
          </a:prstGeom>
        </p:spPr>
      </p:pic>
      <p:pic>
        <p:nvPicPr>
          <p:cNvPr id="8" name="图片 7"/>
          <p:cNvPicPr>
            <a:picLocks noChangeAspect="1"/>
          </p:cNvPicPr>
          <p:nvPr/>
        </p:nvPicPr>
        <p:blipFill>
          <a:blip r:embed="rId2"/>
          <a:stretch>
            <a:fillRect/>
          </a:stretch>
        </p:blipFill>
        <p:spPr>
          <a:xfrm>
            <a:off x="8703310" y="1545590"/>
            <a:ext cx="3183890" cy="300418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(MF)</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MF是一种隐语义模型，它通过隐类别匹配用户和item来做推荐。</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MF对原有的评分矩阵</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进行了降维，分成了两个小矩阵：User矩阵和Item矩阵，User矩阵每一行代表一个用户的向量，Item矩阵的每一列代表一个item的向量。将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User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矩阵和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矩阵的维度降低到隐类别个数的维度。</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根据用户行为，矩阵分解分为显式矩阵分解和隐式矩阵</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在显式MF中，用户向量和物品向量的内积拟合的是用户对物品的实际评分</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在隐式MF中，用户向量和物品向量的内积拟合的是用户对物品的偏好(0或1)，拟合的强度由置信度控制，置信度又由行为的强度决定</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(ASL&amp;SGD)</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5977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SGD</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都是数学上的优化方法，可以解决最优化问题（损失函数最小化）</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ALS-WR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算法，可以解决过拟合问题，当隐特征个数很多的时候也不会造成过拟合</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SGD</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都可以进行并行化处理</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SGD方法可以不需要遍历所有的样本即可完成特征向量的求解</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Facebook把SGD和ALS两个算法进行了揉合，提出了旋转混合式求解方法，可以处理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1000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亿数据，效率比普通的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Spark MLlib</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快了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10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倍</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776720" y="1671320"/>
            <a:ext cx="5167630" cy="3169920"/>
          </a:xfrm>
          <a:prstGeom prst="rect">
            <a:avLst/>
          </a:prstGeom>
        </p:spPr>
      </p:pic>
    </p:spTree>
    <p:custDataLst>
      <p:tags r:id="rId2"/>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(Surprise)</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8868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python开源推荐系统，包含了多种经典的推荐算法</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官方文档：https://surprise.readthedocs.io/en/stable/</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数据集：可以使用内置数据集（Movielens等），也可以自定义数据集</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优化算法：支持多种优化算法，</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SGD</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预测算法：包括</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基线算法，邻域方法，矩阵分解，</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SlopeOne</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等</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相似性度量：内置cosine，MSD，pearson等</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scikit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家族，可以使用GridSearchCV自动调参，方便比较各种算法结果</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sz="4800" dirty="0"/>
              <a:t>1</a:t>
            </a:r>
            <a:r>
              <a:rPr lang="en-US" altLang="zh-CN" sz="4800" dirty="0"/>
              <a:t>/2</a:t>
            </a:r>
            <a:r>
              <a:rPr lang="zh-CN" altLang="en-US" sz="4800" dirty="0"/>
              <a:t> 矩阵分解</a:t>
            </a:r>
            <a:r>
              <a:rPr lang="en-US" altLang="zh-CN" sz="4800" dirty="0"/>
              <a:t>ALS</a:t>
            </a:r>
            <a:endParaRPr lang="en-US" altLang="zh-CN" sz="4800" dirty="0">
              <a:ea typeface="宋体" panose="02010600030101010101" pitchFamily="2" charset="-122"/>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sz="5100" dirty="0"/>
              <a:t>2/</a:t>
            </a:r>
            <a:r>
              <a:rPr lang="en-US" altLang="zh-CN" sz="5100" dirty="0"/>
              <a:t>2</a:t>
            </a:r>
            <a:r>
              <a:rPr lang="zh-CN" altLang="en-US" sz="5100" dirty="0"/>
              <a:t>  </a:t>
            </a:r>
            <a:r>
              <a:rPr lang="en-US" altLang="zh-CN" sz="5100" dirty="0"/>
              <a:t>Pandas</a:t>
            </a:r>
            <a:r>
              <a:rPr lang="zh-CN" altLang="zh-CN" sz="5100" dirty="0">
                <a:ea typeface="宋体" panose="02010600030101010101" pitchFamily="2" charset="-122"/>
              </a:rPr>
              <a:t> </a:t>
            </a:r>
            <a:r>
              <a:rPr lang="en-US" altLang="zh-CN" sz="5100" dirty="0">
                <a:ea typeface="宋体" panose="02010600030101010101" pitchFamily="2" charset="-122"/>
              </a:rPr>
              <a:t>&amp; Paper</a:t>
            </a:r>
            <a:r>
              <a:rPr lang="zh-CN" altLang="zh-CN" sz="5100" dirty="0">
                <a:ea typeface="宋体" panose="02010600030101010101" pitchFamily="2" charset="-122"/>
              </a:rPr>
              <a:t>相关</a:t>
            </a:r>
            <a:endParaRPr lang="zh-CN" altLang="zh-CN" sz="5100" dirty="0">
              <a:ea typeface="宋体" panose="02010600030101010101" pitchFamily="2" charset="-122"/>
            </a:endParaRPr>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70230" y="1482090"/>
            <a:ext cx="515810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sym typeface="+mn-ea"/>
              </a:rPr>
              <a:t>在数据分析中，Pandas的使用频率很高</a:t>
            </a:r>
            <a:endParaRPr sz="2000" dirty="0">
              <a:ea typeface="宋体" panose="02010600030101010101" pitchFamily="2" charset="-122"/>
              <a:sym typeface="+mn-ea"/>
            </a:endParaRPr>
          </a:p>
          <a:p>
            <a:pPr>
              <a:lnSpc>
                <a:spcPct val="150000"/>
              </a:lnSpc>
            </a:pPr>
            <a:r>
              <a:rPr lang="en-US" sz="2000" dirty="0">
                <a:ea typeface="宋体" panose="02010600030101010101" pitchFamily="2" charset="-122"/>
                <a:sym typeface="+mn-ea"/>
              </a:rPr>
              <a:t>Pandas可以说是基于 NumPy 构建的含有更高级数据结构和分析能力的工具包</a:t>
            </a:r>
            <a:endParaRPr lang="en-US" sz="2000" dirty="0">
              <a:ea typeface="宋体" panose="02010600030101010101" pitchFamily="2" charset="-122"/>
              <a:sym typeface="+mn-ea"/>
            </a:endParaRPr>
          </a:p>
          <a:p>
            <a:pPr>
              <a:lnSpc>
                <a:spcPct val="150000"/>
              </a:lnSpc>
            </a:pPr>
            <a:r>
              <a:rPr lang="en-US" sz="2000" dirty="0">
                <a:ea typeface="宋体" panose="02010600030101010101" pitchFamily="2" charset="-122"/>
                <a:sym typeface="+mn-ea"/>
              </a:rPr>
              <a:t>Series和 DataFrame</a:t>
            </a:r>
            <a:r>
              <a:rPr lang="zh-CN" sz="2000" dirty="0">
                <a:ea typeface="宋体" panose="02010600030101010101" pitchFamily="2" charset="-122"/>
                <a:sym typeface="+mn-ea"/>
              </a:rPr>
              <a:t>是</a:t>
            </a:r>
            <a:r>
              <a:rPr lang="en-US" sz="2000" dirty="0">
                <a:ea typeface="宋体" panose="02010600030101010101" pitchFamily="2" charset="-122"/>
                <a:sym typeface="+mn-ea"/>
              </a:rPr>
              <a:t>两个核心数据结构</a:t>
            </a:r>
            <a:r>
              <a:rPr lang="zh-CN" altLang="en-US" sz="2000" dirty="0">
                <a:ea typeface="宋体" panose="02010600030101010101" pitchFamily="2" charset="-122"/>
                <a:sym typeface="+mn-ea"/>
              </a:rPr>
              <a:t>，分别代表着一维的序列和二维的表结构</a:t>
            </a: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基于这两种数据结构，Pandas可以对数据进行导入、清洗、处理、统计和输出</a:t>
            </a:r>
            <a:endParaRPr lang="zh-CN" altLang="en-US" sz="20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5781675" y="2230120"/>
            <a:ext cx="6322695" cy="2477770"/>
          </a:xfrm>
          <a:prstGeom prst="rect">
            <a:avLst/>
          </a:prstGeom>
        </p:spPr>
      </p:pic>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sym typeface="+mn-ea"/>
              </a:rPr>
              <a:t>Series是个定长的字典序列</a:t>
            </a:r>
            <a:endParaRPr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在存储的时候，相当于两个ndarray，这也是和字典结构最大的不同。因为字典结构，元素个数是不固定的</a:t>
            </a: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Series有两个基本属性：index 和 values</a:t>
            </a: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from pandas import Series, DataFrame</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x1 = Series([1,2,3,4])</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x2 = Series(data=[1,2,3,4], index=['a', 'b', 'c', 'd'])</a:t>
            </a:r>
            <a:endParaRPr lang="zh-CN" altLang="en-US" sz="20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 使用字典来进行创建</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d = {'a':1, 'b':2, 'c':3, 'd':4}</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x3 = Series(d)</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print(x1)</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print(x2)</a:t>
            </a:r>
            <a:endParaRPr lang="zh-CN" altLang="en-US" sz="20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print(x3)</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a:lnSpc>
                <a:spcPct val="150000"/>
              </a:lnSpc>
            </a:pPr>
            <a:endParaRPr lang="zh-CN" altLang="en-US" sz="2000" dirty="0">
              <a:ea typeface="宋体" panose="02010600030101010101" pitchFamily="2" charset="-122"/>
              <a:sym typeface="+mn-ea"/>
            </a:endParaRPr>
          </a:p>
        </p:txBody>
      </p:sp>
      <p:sp>
        <p:nvSpPr>
          <p:cNvPr id="3" name="文本框 2"/>
          <p:cNvSpPr txBox="1"/>
          <p:nvPr/>
        </p:nvSpPr>
        <p:spPr>
          <a:xfrm>
            <a:off x="7781290" y="1751965"/>
            <a:ext cx="2540000" cy="4244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0    1</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1    2</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2    3</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3    4</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dtype: int64</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a    1</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b    2</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c    3</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    4</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dtype: int64</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a    1</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b    2</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c    3</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    4</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dtype: int64</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下箭头 10"/>
          <p:cNvSpPr/>
          <p:nvPr/>
        </p:nvSpPr>
        <p:spPr>
          <a:xfrm rot="15960000">
            <a:off x="6666230" y="426862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3"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sym typeface="+mn-ea"/>
              </a:rPr>
              <a:t>DataFrame</a:t>
            </a:r>
            <a:r>
              <a:rPr lang="zh-CN" sz="2000" dirty="0">
                <a:ea typeface="宋体" panose="02010600030101010101" pitchFamily="2" charset="-122"/>
                <a:sym typeface="+mn-ea"/>
              </a:rPr>
              <a:t>使用</a:t>
            </a:r>
            <a:endParaRPr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类似数据库表，包括了行索引和列索引，可以将DataFrame 看成是由相同索引的Series组成的字典类型</a:t>
            </a: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from pandas import Series, DataFrame</a:t>
            </a:r>
            <a:endParaRPr lang="zh-CN" altLang="en-US" sz="20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data = {'Chinese': [66, 95, 93, 90,80], 'Math': [30, 98, 96, 77, 90], 'English': [65, 85, 92, 88, 90]}</a:t>
            </a:r>
            <a:endParaRPr lang="zh-CN" altLang="en-US" sz="20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df1 = DataFrame(data)</a:t>
            </a:r>
            <a:endParaRPr lang="zh-CN" altLang="en-US" sz="20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df2 = DataFrame(data, index=['ZhangFei', 'GuanYu', 'LiuBei', 'DianWei', 'XuChu'], columns=['Chinese', 'Math', 'English'])</a:t>
            </a:r>
            <a:endParaRPr lang="zh-CN" altLang="en-US" sz="20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print(df1)</a:t>
            </a:r>
            <a:endParaRPr lang="zh-CN" altLang="en-US" sz="20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print(df2)</a:t>
            </a:r>
            <a:endParaRPr lang="zh-CN" altLang="en-US" sz="2000">
              <a:sym typeface="Calibri" panose="020F0502020204030204"/>
            </a:endParaRPr>
          </a:p>
        </p:txBody>
      </p:sp>
      <p:sp>
        <p:nvSpPr>
          <p:cNvPr id="11" name="下箭头 10"/>
          <p:cNvSpPr/>
          <p:nvPr/>
        </p:nvSpPr>
        <p:spPr>
          <a:xfrm rot="15960000">
            <a:off x="6666230" y="426862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 name="图片 1"/>
          <p:cNvPicPr>
            <a:picLocks noChangeAspect="1"/>
          </p:cNvPicPr>
          <p:nvPr/>
        </p:nvPicPr>
        <p:blipFill>
          <a:blip r:embed="rId1"/>
          <a:stretch>
            <a:fillRect/>
          </a:stretch>
        </p:blipFill>
        <p:spPr>
          <a:xfrm>
            <a:off x="7849870" y="2611120"/>
            <a:ext cx="2543175" cy="20859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删除 DataFrame 中的不必要的列或行</a:t>
            </a:r>
            <a:endParaRPr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df2 = df2.drop(columns=['Chinese']) </a:t>
            </a:r>
            <a:r>
              <a:rPr lang="en-US" altLang="zh-CN" sz="2000" dirty="0">
                <a:ea typeface="宋体" panose="02010600030101010101" pitchFamily="2" charset="-122"/>
                <a:sym typeface="+mn-ea"/>
              </a:rPr>
              <a:t>#</a:t>
            </a:r>
            <a:r>
              <a:rPr lang="zh-CN" altLang="zh-CN" sz="2000" dirty="0">
                <a:ea typeface="宋体" panose="02010600030101010101" pitchFamily="2" charset="-122"/>
                <a:sym typeface="+mn-ea"/>
              </a:rPr>
              <a:t>删除列</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df2 = df2.drop(index=['ZhangFei']) </a:t>
            </a:r>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删除行</a:t>
            </a: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重命名列名columns，让列表名更容易识别</a:t>
            </a: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df2.rename(columns={'Chinese': '语文', 'English': 'Yingyu'}, inplace = True)</a:t>
            </a:r>
            <a:endParaRPr lang="zh-CN" altLang="en-US" sz="2000">
              <a:sym typeface="Calibri" panose="020F0502020204030204"/>
            </a:endParaRPr>
          </a:p>
        </p:txBody>
      </p:sp>
      <p:pic>
        <p:nvPicPr>
          <p:cNvPr id="6" name="图片 5"/>
          <p:cNvPicPr>
            <a:picLocks noChangeAspect="1"/>
          </p:cNvPicPr>
          <p:nvPr/>
        </p:nvPicPr>
        <p:blipFill>
          <a:blip r:embed="rId1"/>
          <a:stretch>
            <a:fillRect/>
          </a:stretch>
        </p:blipFill>
        <p:spPr>
          <a:xfrm>
            <a:off x="878840" y="4457065"/>
            <a:ext cx="3230880" cy="1578610"/>
          </a:xfrm>
          <a:prstGeom prst="rect">
            <a:avLst/>
          </a:prstGeom>
        </p:spPr>
      </p:pic>
      <p:sp>
        <p:nvSpPr>
          <p:cNvPr id="7" name="Content Placeholder 2"/>
          <p:cNvSpPr txBox="1">
            <a:spLocks noGrp="1"/>
          </p:cNvSpPr>
          <p:nvPr/>
        </p:nvSpPr>
        <p:spPr>
          <a:xfrm>
            <a:off x="6304280" y="1264285"/>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去掉重复的值</a:t>
            </a:r>
            <a:endParaRPr lang="zh-CN" altLang="en-US"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df = df.drop_duplicates()</a:t>
            </a:r>
            <a:endParaRPr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更改数据格式</a:t>
            </a: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df2['Chinese'].astype('str') </a:t>
            </a:r>
            <a:endParaRPr lang="zh-CN" altLang="en-US" sz="20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df2['Chinese'].astype(np.int64) </a:t>
            </a:r>
            <a:endParaRPr lang="zh-CN" altLang="en-US" sz="20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lang="zh-CN" altLang="en-US" sz="2000">
              <a:sym typeface="Calibri" panose="020F0502020204030204"/>
            </a:endParaRPr>
          </a:p>
          <a:p>
            <a:pPr marR="0" algn="l" defTabSz="914400" rtl="0" fontAlgn="auto" latinLnBrk="0" hangingPunct="0">
              <a:lnSpc>
                <a:spcPct val="100000"/>
              </a:lnSpc>
              <a:spcBef>
                <a:spcPts val="0"/>
              </a:spcBef>
              <a:spcAft>
                <a:spcPts val="0"/>
              </a:spcAft>
              <a:buClrTx/>
              <a:buSzTx/>
            </a:pPr>
            <a:r>
              <a:rPr lang="zh-CN" altLang="en-US" sz="2000" dirty="0">
                <a:ea typeface="宋体" panose="02010600030101010101" pitchFamily="2" charset="-122"/>
                <a:sym typeface="+mn-ea"/>
              </a:rPr>
              <a:t>去掉数据间的空格</a:t>
            </a: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r>
              <a:rPr lang="zh-CN" altLang="en-US" sz="2000" dirty="0">
                <a:ea typeface="宋体" panose="02010600030101010101" pitchFamily="2" charset="-122"/>
                <a:sym typeface="+mn-ea"/>
              </a:rPr>
              <a:t>#删除左右两边空格</a:t>
            </a: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r>
              <a:rPr lang="zh-CN" altLang="en-US" sz="2000" dirty="0">
                <a:ea typeface="宋体" panose="02010600030101010101" pitchFamily="2" charset="-122"/>
                <a:sym typeface="+mn-ea"/>
              </a:rPr>
              <a:t>df2['Chinese']=df2['Chinese'].map(str.strip)</a:t>
            </a: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endParaRPr lang="zh-CN" altLang="en-US" sz="2000">
              <a:sym typeface="Calibri" panose="020F0502020204030204"/>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大小写转换</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#全部大写</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df2.columns = df2.columns.str.upper()</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#全部小写</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df2.columns = df2.columns.str.lower()</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#首字母大写</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df2.columns = df2.columns.str.title()</a:t>
            </a:r>
            <a:endParaRPr lang="zh-CN" altLang="en-US" sz="2000" dirty="0">
              <a:ea typeface="宋体" panose="02010600030101010101" pitchFamily="2" charset="-122"/>
              <a:sym typeface="+mn-ea"/>
            </a:endParaRP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6304280" y="1264285"/>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查找空值</a:t>
            </a: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使用df.isnull()，结果如下</a:t>
            </a: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endParaRPr lang="zh-CN" altLang="en-US" sz="2000">
              <a:sym typeface="Calibri" panose="020F0502020204030204"/>
            </a:endParaRPr>
          </a:p>
        </p:txBody>
      </p:sp>
      <p:pic>
        <p:nvPicPr>
          <p:cNvPr id="2" name="图片 1"/>
          <p:cNvPicPr>
            <a:picLocks noChangeAspect="1"/>
          </p:cNvPicPr>
          <p:nvPr/>
        </p:nvPicPr>
        <p:blipFill>
          <a:blip r:embed="rId1"/>
          <a:stretch>
            <a:fillRect/>
          </a:stretch>
        </p:blipFill>
        <p:spPr>
          <a:xfrm>
            <a:off x="6499860" y="1877695"/>
            <a:ext cx="4029075" cy="1924050"/>
          </a:xfrm>
          <a:prstGeom prst="rect">
            <a:avLst/>
          </a:prstGeom>
        </p:spPr>
      </p:pic>
      <p:pic>
        <p:nvPicPr>
          <p:cNvPr id="3" name="图片 2"/>
          <p:cNvPicPr>
            <a:picLocks noChangeAspect="1"/>
          </p:cNvPicPr>
          <p:nvPr/>
        </p:nvPicPr>
        <p:blipFill>
          <a:blip r:embed="rId2"/>
          <a:stretch>
            <a:fillRect/>
          </a:stretch>
        </p:blipFill>
        <p:spPr>
          <a:xfrm>
            <a:off x="6499860" y="4799330"/>
            <a:ext cx="3724275" cy="1533525"/>
          </a:xfrm>
          <a:prstGeom prst="rect">
            <a:avLst/>
          </a:prstGeom>
        </p:spPr>
      </p:pic>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使用apply函数进行数据清洗</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apply函数是Pandas中自由度非常高的函数，使用频率高</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比如对name列的数值都进行大写转化</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df['name'] = df['name'].apply(str.upper)</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也可以定义个函数，在apply中进行使用</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def double_df(x):</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           return 2*x</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df1[u'语文'] = df1[u'语文'].apply(double_df)</a:t>
            </a: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6304280" y="1264285"/>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solidFill>
                  <a:srgbClr val="FF0000"/>
                </a:solidFill>
                <a:ea typeface="宋体" panose="02010600030101010101" pitchFamily="2" charset="-122"/>
                <a:sym typeface="+mn-ea"/>
              </a:rPr>
              <a:t>Thinking: apply</a:t>
            </a:r>
            <a:r>
              <a:rPr lang="zh-CN" altLang="zh-CN" sz="2000" dirty="0">
                <a:solidFill>
                  <a:srgbClr val="FF0000"/>
                </a:solidFill>
                <a:ea typeface="宋体" panose="02010600030101010101" pitchFamily="2" charset="-122"/>
                <a:sym typeface="+mn-ea"/>
              </a:rPr>
              <a:t>和</a:t>
            </a:r>
            <a:r>
              <a:rPr lang="en-US" altLang="zh-CN" sz="2000" dirty="0">
                <a:solidFill>
                  <a:srgbClr val="FF0000"/>
                </a:solidFill>
                <a:ea typeface="宋体" panose="02010600030101010101" pitchFamily="2" charset="-122"/>
                <a:sym typeface="+mn-ea"/>
              </a:rPr>
              <a:t>map</a:t>
            </a:r>
            <a:r>
              <a:rPr lang="zh-CN" altLang="zh-CN" sz="2000" dirty="0">
                <a:solidFill>
                  <a:srgbClr val="FF0000"/>
                </a:solidFill>
                <a:ea typeface="宋体" panose="02010600030101010101" pitchFamily="2" charset="-122"/>
                <a:sym typeface="+mn-ea"/>
              </a:rPr>
              <a:t>的区别是什么？</a:t>
            </a:r>
            <a:endParaRPr lang="zh-CN" altLang="zh-CN" sz="2000" dirty="0">
              <a:solidFill>
                <a:srgbClr val="FF0000"/>
              </a:solidFill>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apply 用在dataframe上，用于对row或者column进行计算</a:t>
            </a: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applymap 用于dataframe上，是元素级别的操作</a:t>
            </a: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map ，是python自带的，用于series上，是元素级别的操作</a:t>
            </a: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endParaRPr lang="zh-CN" altLang="en-US" sz="2000">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2000" dirty="0">
                <a:ea typeface="宋体" panose="02010600030101010101" pitchFamily="2" charset="-122"/>
                <a:sym typeface="+mn-ea"/>
              </a:rPr>
              <a:t>Pandas</a:t>
            </a:r>
            <a:r>
              <a:rPr lang="zh-CN" altLang="zh-CN" sz="2000" dirty="0">
                <a:ea typeface="宋体" panose="02010600030101010101" pitchFamily="2" charset="-122"/>
                <a:sym typeface="+mn-ea"/>
              </a:rPr>
              <a:t>中的统计函数</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count()	统计个数，空值NaN不计算</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describe() 一次性输出多个统计指标，包括：count, mean, std, min, max等</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min()最小值</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max()最大值</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sum()总和</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mean()平均值</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median()中位数</a:t>
            </a: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6304280" y="1264285"/>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var()方差</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std()标准差</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argmin()	统计最小值的索引位置</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argmax()统计最大值的索引位置</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idxmin()	统计最小值的索引值</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idxmax()	统计最大值的索引值</a:t>
            </a:r>
            <a:endParaRPr lang="zh-CN" altLang="en-US" sz="2000">
              <a:sym typeface="Calibri" panose="020F0502020204030204"/>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2000" dirty="0">
                <a:ea typeface="宋体" panose="02010600030101010101" pitchFamily="2" charset="-122"/>
                <a:sym typeface="+mn-ea"/>
              </a:rPr>
              <a:t>Pandas</a:t>
            </a:r>
            <a:r>
              <a:rPr lang="zh-CN" altLang="zh-CN" sz="2000" dirty="0">
                <a:ea typeface="宋体" panose="02010600030101010101" pitchFamily="2" charset="-122"/>
                <a:sym typeface="+mn-ea"/>
              </a:rPr>
              <a:t>中的统计函数</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print(df2.describe())</a:t>
            </a:r>
            <a:endParaRPr lang="zh-CN" altLang="en-US" sz="2000" dirty="0">
              <a:ea typeface="宋体" panose="02010600030101010101" pitchFamily="2" charset="-122"/>
              <a:sym typeface="+mn-ea"/>
            </a:endParaRP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5955665" y="1264285"/>
            <a:ext cx="600519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数据表合并</a:t>
            </a:r>
            <a:endParaRPr lang="zh-CN" altLang="en-US" sz="2000" dirty="0">
              <a:ea typeface="宋体" panose="02010600030101010101" pitchFamily="2" charset="-122"/>
              <a:sym typeface="+mn-ea"/>
            </a:endParaRPr>
          </a:p>
          <a:p>
            <a:pPr marL="0" indent="0">
              <a:lnSpc>
                <a:spcPct val="150000"/>
              </a:lnSpc>
              <a:buNone/>
            </a:pPr>
            <a:r>
              <a:rPr lang="zh-CN" altLang="en-US" sz="1400">
                <a:sym typeface="Calibri" panose="020F0502020204030204"/>
              </a:rPr>
              <a:t>df1 = DataFrame({'name':['ZhangFei', 'GuanYu', 'a', 'b', 'c'], 'data1':range(1,6)})</a:t>
            </a:r>
            <a:endParaRPr lang="zh-CN" altLang="en-US" sz="1400">
              <a:sym typeface="Calibri" panose="020F0502020204030204"/>
            </a:endParaRPr>
          </a:p>
          <a:p>
            <a:pPr marL="0" indent="0">
              <a:lnSpc>
                <a:spcPct val="150000"/>
              </a:lnSpc>
              <a:buNone/>
            </a:pPr>
            <a:r>
              <a:rPr lang="zh-CN" altLang="en-US" sz="1400">
                <a:sym typeface="Calibri" panose="020F0502020204030204"/>
              </a:rPr>
              <a:t>df2 = DataFrame({'name':['ZhangFei', 'GuanYu', 'A', 'B', 'C'], 'data2':range(1,6)})</a:t>
            </a:r>
            <a:endParaRPr lang="zh-CN" altLang="en-US" sz="1400">
              <a:sym typeface="Calibri" panose="020F0502020204030204"/>
            </a:endParaRPr>
          </a:p>
          <a:p>
            <a:pPr marL="0" indent="0">
              <a:lnSpc>
                <a:spcPct val="150000"/>
              </a:lnSpc>
              <a:buNone/>
            </a:pPr>
            <a:r>
              <a:rPr lang="en-US" altLang="zh-CN" sz="1400">
                <a:sym typeface="Calibri" panose="020F0502020204030204"/>
              </a:rPr>
              <a:t>1</a:t>
            </a:r>
            <a:r>
              <a:rPr lang="zh-CN" altLang="en-US" sz="1400">
                <a:ea typeface="宋体" panose="02010600030101010101" pitchFamily="2" charset="-122"/>
                <a:sym typeface="Calibri" panose="020F0502020204030204"/>
              </a:rPr>
              <a:t>）</a:t>
            </a:r>
            <a:r>
              <a:rPr lang="zh-CN" altLang="en-US" sz="1400">
                <a:sym typeface="Calibri" panose="020F0502020204030204"/>
              </a:rPr>
              <a:t>基于name这列进行连接</a:t>
            </a:r>
            <a:endParaRPr lang="zh-CN" altLang="en-US" sz="1400">
              <a:sym typeface="Calibri" panose="020F0502020204030204"/>
            </a:endParaRPr>
          </a:p>
          <a:p>
            <a:pPr marL="0" indent="0">
              <a:lnSpc>
                <a:spcPct val="150000"/>
              </a:lnSpc>
              <a:buNone/>
            </a:pPr>
            <a:r>
              <a:rPr lang="zh-CN" altLang="en-US" sz="1400">
                <a:sym typeface="Calibri" panose="020F0502020204030204"/>
              </a:rPr>
              <a:t>df3 = pd.merge(df1, df2, on='name')</a:t>
            </a:r>
            <a:endParaRPr lang="zh-CN" altLang="en-US" sz="1400">
              <a:sym typeface="Calibri" panose="020F0502020204030204"/>
            </a:endParaRPr>
          </a:p>
        </p:txBody>
      </p:sp>
      <p:pic>
        <p:nvPicPr>
          <p:cNvPr id="2" name="图片 1"/>
          <p:cNvPicPr>
            <a:picLocks noChangeAspect="1"/>
          </p:cNvPicPr>
          <p:nvPr/>
        </p:nvPicPr>
        <p:blipFill>
          <a:blip r:embed="rId1"/>
          <a:stretch>
            <a:fillRect/>
          </a:stretch>
        </p:blipFill>
        <p:spPr>
          <a:xfrm>
            <a:off x="795655" y="2642870"/>
            <a:ext cx="3757295" cy="1751330"/>
          </a:xfrm>
          <a:prstGeom prst="rect">
            <a:avLst/>
          </a:prstGeom>
        </p:spPr>
      </p:pic>
      <p:pic>
        <p:nvPicPr>
          <p:cNvPr id="3" name="图片 2"/>
          <p:cNvPicPr>
            <a:picLocks noChangeAspect="1"/>
          </p:cNvPicPr>
          <p:nvPr/>
        </p:nvPicPr>
        <p:blipFill>
          <a:blip r:embed="rId2"/>
          <a:stretch>
            <a:fillRect/>
          </a:stretch>
        </p:blipFill>
        <p:spPr>
          <a:xfrm>
            <a:off x="6024880" y="3731895"/>
            <a:ext cx="1438275" cy="1047750"/>
          </a:xfrm>
          <a:prstGeom prst="rect">
            <a:avLst/>
          </a:prstGeom>
        </p:spPr>
      </p:pic>
      <p:pic>
        <p:nvPicPr>
          <p:cNvPr id="5" name="图片 4"/>
          <p:cNvPicPr>
            <a:picLocks noChangeAspect="1"/>
          </p:cNvPicPr>
          <p:nvPr/>
        </p:nvPicPr>
        <p:blipFill>
          <a:blip r:embed="rId3"/>
          <a:stretch>
            <a:fillRect/>
          </a:stretch>
        </p:blipFill>
        <p:spPr>
          <a:xfrm>
            <a:off x="7917815" y="3741420"/>
            <a:ext cx="1428750" cy="1028700"/>
          </a:xfrm>
          <a:prstGeom prst="rect">
            <a:avLst/>
          </a:prstGeom>
        </p:spPr>
      </p:pic>
      <p:pic>
        <p:nvPicPr>
          <p:cNvPr id="6" name="图片 5"/>
          <p:cNvPicPr>
            <a:picLocks noChangeAspect="1"/>
          </p:cNvPicPr>
          <p:nvPr/>
        </p:nvPicPr>
        <p:blipFill>
          <a:blip r:embed="rId4"/>
          <a:stretch>
            <a:fillRect/>
          </a:stretch>
        </p:blipFill>
        <p:spPr>
          <a:xfrm>
            <a:off x="9658350" y="3731895"/>
            <a:ext cx="1952625" cy="533400"/>
          </a:xfrm>
          <a:prstGeom prst="rect">
            <a:avLst/>
          </a:prstGeom>
        </p:spPr>
      </p:pic>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altLang="zh-CN" sz="2000" dirty="0">
                <a:ea typeface="宋体" panose="02010600030101010101" pitchFamily="2" charset="-122"/>
                <a:sym typeface="+mn-ea"/>
              </a:rPr>
              <a:t>inner内连接</a:t>
            </a:r>
            <a:endParaRPr altLang="zh-CN"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df3 = pd.merge(df1, df2, how='inner')</a:t>
            </a: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left左连接</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df3 = pd.merge(df1, df2, how='left')</a:t>
            </a: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5955665" y="1264285"/>
            <a:ext cx="600519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right右连接</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df3 = pd.merge(df1, df2, how='right')</a:t>
            </a: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outer外连接</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Calibri" panose="020F0502020204030204"/>
              </a:rPr>
              <a:t>df3 = pd.merge(df1, df2, how='outer')</a:t>
            </a:r>
            <a:endParaRPr lang="zh-CN" altLang="en-US" sz="2000" dirty="0">
              <a:ea typeface="宋体" panose="02010600030101010101" pitchFamily="2" charset="-122"/>
              <a:sym typeface="Calibri" panose="020F0502020204030204"/>
            </a:endParaRPr>
          </a:p>
        </p:txBody>
      </p:sp>
      <p:pic>
        <p:nvPicPr>
          <p:cNvPr id="9" name="图片 8"/>
          <p:cNvPicPr>
            <a:picLocks noChangeAspect="1"/>
          </p:cNvPicPr>
          <p:nvPr/>
        </p:nvPicPr>
        <p:blipFill>
          <a:blip r:embed="rId1"/>
          <a:stretch>
            <a:fillRect/>
          </a:stretch>
        </p:blipFill>
        <p:spPr>
          <a:xfrm>
            <a:off x="560070" y="2560320"/>
            <a:ext cx="1438275" cy="1047750"/>
          </a:xfrm>
          <a:prstGeom prst="rect">
            <a:avLst/>
          </a:prstGeom>
        </p:spPr>
      </p:pic>
      <p:pic>
        <p:nvPicPr>
          <p:cNvPr id="10" name="图片 9"/>
          <p:cNvPicPr>
            <a:picLocks noChangeAspect="1"/>
          </p:cNvPicPr>
          <p:nvPr/>
        </p:nvPicPr>
        <p:blipFill>
          <a:blip r:embed="rId2"/>
          <a:stretch>
            <a:fillRect/>
          </a:stretch>
        </p:blipFill>
        <p:spPr>
          <a:xfrm>
            <a:off x="2277745" y="2569845"/>
            <a:ext cx="1428750" cy="1028700"/>
          </a:xfrm>
          <a:prstGeom prst="rect">
            <a:avLst/>
          </a:prstGeom>
        </p:spPr>
      </p:pic>
      <p:pic>
        <p:nvPicPr>
          <p:cNvPr id="13" name="图片 12"/>
          <p:cNvPicPr>
            <a:picLocks noChangeAspect="1"/>
          </p:cNvPicPr>
          <p:nvPr/>
        </p:nvPicPr>
        <p:blipFill>
          <a:blip r:embed="rId3"/>
          <a:stretch>
            <a:fillRect/>
          </a:stretch>
        </p:blipFill>
        <p:spPr>
          <a:xfrm>
            <a:off x="3903980" y="2560320"/>
            <a:ext cx="1952625" cy="533400"/>
          </a:xfrm>
          <a:prstGeom prst="rect">
            <a:avLst/>
          </a:prstGeom>
        </p:spPr>
      </p:pic>
      <p:pic>
        <p:nvPicPr>
          <p:cNvPr id="14" name="图片 13"/>
          <p:cNvPicPr>
            <a:picLocks noChangeAspect="1"/>
          </p:cNvPicPr>
          <p:nvPr/>
        </p:nvPicPr>
        <p:blipFill>
          <a:blip r:embed="rId4"/>
          <a:stretch>
            <a:fillRect/>
          </a:stretch>
        </p:blipFill>
        <p:spPr>
          <a:xfrm>
            <a:off x="3903980" y="4795520"/>
            <a:ext cx="2000250" cy="1009650"/>
          </a:xfrm>
          <a:prstGeom prst="rect">
            <a:avLst/>
          </a:prstGeom>
        </p:spPr>
      </p:pic>
      <p:pic>
        <p:nvPicPr>
          <p:cNvPr id="15" name="图片 14"/>
          <p:cNvPicPr>
            <a:picLocks noChangeAspect="1"/>
          </p:cNvPicPr>
          <p:nvPr/>
        </p:nvPicPr>
        <p:blipFill>
          <a:blip r:embed="rId1"/>
          <a:stretch>
            <a:fillRect/>
          </a:stretch>
        </p:blipFill>
        <p:spPr>
          <a:xfrm>
            <a:off x="560070" y="4785995"/>
            <a:ext cx="1438275" cy="1047750"/>
          </a:xfrm>
          <a:prstGeom prst="rect">
            <a:avLst/>
          </a:prstGeom>
        </p:spPr>
      </p:pic>
      <p:pic>
        <p:nvPicPr>
          <p:cNvPr id="16" name="图片 15"/>
          <p:cNvPicPr>
            <a:picLocks noChangeAspect="1"/>
          </p:cNvPicPr>
          <p:nvPr/>
        </p:nvPicPr>
        <p:blipFill>
          <a:blip r:embed="rId2"/>
          <a:stretch>
            <a:fillRect/>
          </a:stretch>
        </p:blipFill>
        <p:spPr>
          <a:xfrm>
            <a:off x="2277745" y="4795520"/>
            <a:ext cx="1428750" cy="1028700"/>
          </a:xfrm>
          <a:prstGeom prst="rect">
            <a:avLst/>
          </a:prstGeom>
        </p:spPr>
      </p:pic>
      <p:pic>
        <p:nvPicPr>
          <p:cNvPr id="17" name="图片 16"/>
          <p:cNvPicPr>
            <a:picLocks noChangeAspect="1"/>
          </p:cNvPicPr>
          <p:nvPr/>
        </p:nvPicPr>
        <p:blipFill>
          <a:blip r:embed="rId5"/>
          <a:stretch>
            <a:fillRect/>
          </a:stretch>
        </p:blipFill>
        <p:spPr>
          <a:xfrm>
            <a:off x="9498965" y="2399665"/>
            <a:ext cx="1981200" cy="1038225"/>
          </a:xfrm>
          <a:prstGeom prst="rect">
            <a:avLst/>
          </a:prstGeom>
        </p:spPr>
      </p:pic>
      <p:pic>
        <p:nvPicPr>
          <p:cNvPr id="18" name="图片 17"/>
          <p:cNvPicPr>
            <a:picLocks noChangeAspect="1"/>
          </p:cNvPicPr>
          <p:nvPr/>
        </p:nvPicPr>
        <p:blipFill>
          <a:blip r:embed="rId1"/>
          <a:stretch>
            <a:fillRect/>
          </a:stretch>
        </p:blipFill>
        <p:spPr>
          <a:xfrm>
            <a:off x="6059170" y="2390140"/>
            <a:ext cx="1438275" cy="1047750"/>
          </a:xfrm>
          <a:prstGeom prst="rect">
            <a:avLst/>
          </a:prstGeom>
        </p:spPr>
      </p:pic>
      <p:pic>
        <p:nvPicPr>
          <p:cNvPr id="19" name="图片 18"/>
          <p:cNvPicPr>
            <a:picLocks noChangeAspect="1"/>
          </p:cNvPicPr>
          <p:nvPr/>
        </p:nvPicPr>
        <p:blipFill>
          <a:blip r:embed="rId2"/>
          <a:stretch>
            <a:fillRect/>
          </a:stretch>
        </p:blipFill>
        <p:spPr>
          <a:xfrm>
            <a:off x="7776845" y="2399665"/>
            <a:ext cx="1428750" cy="1028700"/>
          </a:xfrm>
          <a:prstGeom prst="rect">
            <a:avLst/>
          </a:prstGeom>
        </p:spPr>
      </p:pic>
      <p:pic>
        <p:nvPicPr>
          <p:cNvPr id="20" name="图片 19"/>
          <p:cNvPicPr>
            <a:picLocks noChangeAspect="1"/>
          </p:cNvPicPr>
          <p:nvPr/>
        </p:nvPicPr>
        <p:blipFill>
          <a:blip r:embed="rId6"/>
          <a:stretch>
            <a:fillRect/>
          </a:stretch>
        </p:blipFill>
        <p:spPr>
          <a:xfrm>
            <a:off x="9608820" y="4766945"/>
            <a:ext cx="2000250" cy="1571625"/>
          </a:xfrm>
          <a:prstGeom prst="rect">
            <a:avLst/>
          </a:prstGeom>
        </p:spPr>
      </p:pic>
      <p:pic>
        <p:nvPicPr>
          <p:cNvPr id="21" name="图片 20"/>
          <p:cNvPicPr>
            <a:picLocks noChangeAspect="1"/>
          </p:cNvPicPr>
          <p:nvPr/>
        </p:nvPicPr>
        <p:blipFill>
          <a:blip r:embed="rId1"/>
          <a:stretch>
            <a:fillRect/>
          </a:stretch>
        </p:blipFill>
        <p:spPr>
          <a:xfrm>
            <a:off x="6146165" y="4757420"/>
            <a:ext cx="1438275" cy="1047750"/>
          </a:xfrm>
          <a:prstGeom prst="rect">
            <a:avLst/>
          </a:prstGeom>
        </p:spPr>
      </p:pic>
      <p:pic>
        <p:nvPicPr>
          <p:cNvPr id="22" name="图片 21"/>
          <p:cNvPicPr>
            <a:picLocks noChangeAspect="1"/>
          </p:cNvPicPr>
          <p:nvPr/>
        </p:nvPicPr>
        <p:blipFill>
          <a:blip r:embed="rId2"/>
          <a:stretch>
            <a:fillRect/>
          </a:stretch>
        </p:blipFill>
        <p:spPr>
          <a:xfrm>
            <a:off x="7863840" y="4766945"/>
            <a:ext cx="1428750" cy="1028700"/>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常用推荐算法都有哪些</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362710"/>
            <a:ext cx="11095355" cy="4954270"/>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rPr>
              <a:t>协同过滤是推荐系统的主流思想之一：</a:t>
            </a:r>
            <a:endParaRPr lang="zh-CN" altLang="zh-CN" sz="1800" dirty="0">
              <a:ea typeface="宋体" panose="02010600030101010101" pitchFamily="2" charset="-122"/>
            </a:endParaRPr>
          </a:p>
          <a:p>
            <a:pPr>
              <a:lnSpc>
                <a:spcPct val="150000"/>
              </a:lnSpc>
            </a:pPr>
            <a:r>
              <a:rPr lang="zh-CN" sz="1800" dirty="0">
                <a:ea typeface="宋体" panose="02010600030101010101" pitchFamily="2" charset="-122"/>
              </a:rPr>
              <a:t>基于邻域的协同过滤</a:t>
            </a:r>
            <a:endParaRPr lang="zh-CN" sz="1800" dirty="0">
              <a:ea typeface="宋体" panose="02010600030101010101" pitchFamily="2" charset="-122"/>
            </a:endParaRPr>
          </a:p>
          <a:p>
            <a:pPr lvl="1">
              <a:lnSpc>
                <a:spcPct val="150000"/>
              </a:lnSpc>
            </a:pPr>
            <a:r>
              <a:rPr lang="en-US" altLang="zh-CN" sz="1800" dirty="0">
                <a:ea typeface="宋体" panose="02010600030101010101" pitchFamily="2" charset="-122"/>
              </a:rPr>
              <a:t>UserCF</a:t>
            </a:r>
            <a:endParaRPr lang="en-US" altLang="zh-CN" sz="1800" dirty="0">
              <a:ea typeface="宋体" panose="02010600030101010101" pitchFamily="2" charset="-122"/>
            </a:endParaRPr>
          </a:p>
          <a:p>
            <a:pPr lvl="1">
              <a:lnSpc>
                <a:spcPct val="150000"/>
              </a:lnSpc>
            </a:pPr>
            <a:r>
              <a:rPr lang="en-US" altLang="zh-CN" sz="1800" dirty="0">
                <a:ea typeface="宋体" panose="02010600030101010101" pitchFamily="2" charset="-122"/>
              </a:rPr>
              <a:t>ItemCF</a:t>
            </a:r>
            <a:endParaRPr lang="zh-CN" sz="1800" dirty="0">
              <a:ea typeface="宋体" panose="02010600030101010101" pitchFamily="2" charset="-122"/>
            </a:endParaRPr>
          </a:p>
          <a:p>
            <a:pPr>
              <a:lnSpc>
                <a:spcPct val="150000"/>
              </a:lnSpc>
            </a:pPr>
            <a:r>
              <a:rPr lang="zh-CN" altLang="zh-CN" sz="1800" dirty="0">
                <a:ea typeface="宋体" panose="02010600030101010101" pitchFamily="2" charset="-122"/>
              </a:rPr>
              <a:t>基于模型的协同过滤</a:t>
            </a:r>
            <a:endParaRPr lang="zh-CN" altLang="zh-CN" sz="1800" dirty="0">
              <a:ea typeface="宋体" panose="02010600030101010101" pitchFamily="2" charset="-122"/>
            </a:endParaRPr>
          </a:p>
          <a:p>
            <a:pPr lvl="1">
              <a:lnSpc>
                <a:spcPct val="150000"/>
              </a:lnSpc>
            </a:pPr>
            <a:r>
              <a:rPr lang="zh-CN" altLang="zh-CN" sz="1800" dirty="0">
                <a:ea typeface="宋体" panose="02010600030101010101" pitchFamily="2" charset="-122"/>
              </a:rPr>
              <a:t>隐语义模型（LFM, Latent Factor Model）</a:t>
            </a:r>
            <a:endParaRPr lang="zh-CN" altLang="zh-CN" sz="1800" dirty="0">
              <a:ea typeface="宋体" panose="02010600030101010101" pitchFamily="2" charset="-122"/>
            </a:endParaRPr>
          </a:p>
          <a:p>
            <a:pPr lvl="2">
              <a:lnSpc>
                <a:spcPct val="150000"/>
              </a:lnSpc>
            </a:pPr>
            <a:r>
              <a:rPr lang="zh-CN" altLang="zh-CN" sz="1800" b="1" dirty="0">
                <a:ea typeface="宋体" panose="02010600030101010101" pitchFamily="2" charset="-122"/>
              </a:rPr>
              <a:t>矩阵分解（MF）</a:t>
            </a:r>
            <a:endParaRPr lang="zh-CN" altLang="zh-CN" sz="1800" dirty="0">
              <a:ea typeface="宋体" panose="02010600030101010101" pitchFamily="2" charset="-122"/>
            </a:endParaRPr>
          </a:p>
          <a:p>
            <a:pPr lvl="2">
              <a:lnSpc>
                <a:spcPct val="150000"/>
              </a:lnSpc>
            </a:pPr>
            <a:r>
              <a:rPr lang="zh-CN" altLang="zh-CN" sz="1800" dirty="0">
                <a:ea typeface="宋体" panose="02010600030101010101" pitchFamily="2" charset="-122"/>
              </a:rPr>
              <a:t>LDA, LSA, pLSA</a:t>
            </a:r>
            <a:endParaRPr lang="zh-CN" altLang="zh-CN" sz="1800" dirty="0">
              <a:ea typeface="宋体" panose="02010600030101010101" pitchFamily="2" charset="-122"/>
            </a:endParaRPr>
          </a:p>
          <a:p>
            <a:pPr lvl="1">
              <a:lnSpc>
                <a:spcPct val="150000"/>
              </a:lnSpc>
            </a:pPr>
            <a:r>
              <a:rPr lang="zh-CN" altLang="zh-CN" sz="1800" dirty="0">
                <a:ea typeface="宋体" panose="02010600030101010101" pitchFamily="2" charset="-122"/>
              </a:rPr>
              <a:t>基于贝叶斯网络</a:t>
            </a:r>
            <a:endParaRPr lang="zh-CN" altLang="zh-CN" sz="1800" dirty="0">
              <a:ea typeface="宋体" panose="02010600030101010101" pitchFamily="2" charset="-122"/>
            </a:endParaRPr>
          </a:p>
          <a:p>
            <a:pPr lvl="1">
              <a:lnSpc>
                <a:spcPct val="150000"/>
              </a:lnSpc>
            </a:pPr>
            <a:r>
              <a:rPr lang="zh-CN" altLang="zh-CN" sz="1800" dirty="0">
                <a:ea typeface="宋体" panose="02010600030101010101" pitchFamily="2" charset="-122"/>
              </a:rPr>
              <a:t>基于SVM</a:t>
            </a:r>
            <a:endParaRPr lang="zh-CN" altLang="zh-CN" sz="1800" dirty="0">
              <a:ea typeface="宋体" panose="02010600030101010101" pitchFamily="2" charset="-122"/>
            </a:endParaRPr>
          </a:p>
          <a:p>
            <a:pPr marL="0" indent="0">
              <a:lnSpc>
                <a:spcPct val="150000"/>
              </a:lnSpc>
              <a:buNone/>
            </a:pPr>
            <a:endParaRPr lang="zh-CN" sz="1800" dirty="0">
              <a:ea typeface="宋体" panose="02010600030101010101" pitchFamily="2" charset="-122"/>
            </a:endParaRPr>
          </a:p>
        </p:txBody>
      </p:sp>
      <p:pic>
        <p:nvPicPr>
          <p:cNvPr id="4" name="图片 3" descr="常用推荐算法-2"/>
          <p:cNvPicPr>
            <a:picLocks noChangeAspect="1"/>
          </p:cNvPicPr>
          <p:nvPr/>
        </p:nvPicPr>
        <p:blipFill>
          <a:blip r:embed="rId1"/>
          <a:stretch>
            <a:fillRect/>
          </a:stretch>
        </p:blipFill>
        <p:spPr>
          <a:xfrm>
            <a:off x="5783580" y="1615440"/>
            <a:ext cx="5578475" cy="4050665"/>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062990"/>
            <a:ext cx="991044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loc函数：通过行索引 "Index" 中的具体值来取行数据（如取"Index"为"A"的行）</a:t>
            </a: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iloc函数：通过行号来取行数据（如取第二行的数据）</a:t>
            </a:r>
            <a:endParaRPr lang="zh-CN" altLang="en-US" sz="20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1372870" y="2337435"/>
            <a:ext cx="8724900" cy="4486275"/>
          </a:xfrm>
          <a:prstGeom prst="rect">
            <a:avLst/>
          </a:prstGeom>
        </p:spPr>
      </p:pic>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282065"/>
            <a:ext cx="559562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from pandas import Series, DataFrame</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data = {'Chinese': [66, 95, 93, 90,80], 'Math': [30, 98, 96, 77, 90], 'English': [65, 85, 92, 88, 90]}</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 = DataFrame(data, index=['ZhangFei', 'GuanYu', 'LiuBei', 'DianWei', 'XuChu'], columns=['Chinese', 'Math', 'English'])</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 提取Index为ZhangFei的行</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print(df.loc['ZhangFei'])</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 提取第0行</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print(df.iloc[0])</a:t>
            </a:r>
            <a:endParaRPr lang="zh-CN" altLang="en-US" sz="20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981950" y="2938780"/>
            <a:ext cx="2257425" cy="1400175"/>
          </a:xfrm>
          <a:prstGeom prst="rect">
            <a:avLst/>
          </a:prstGeom>
        </p:spPr>
      </p:pic>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282065"/>
            <a:ext cx="559562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 提取列为English的所有行</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print(df.loc[:,['English']])</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 提取第2列的所有行</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print(df.iloc[:,2])</a:t>
            </a: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 查看ZhangFei, GuanYu的Chinese Math成绩</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print(df.loc[['ZhangFei','GuanYu'], ['Chinese','Math']])</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print(df.iloc[[0,1],[0,1]])</a:t>
            </a:r>
            <a:endParaRPr lang="zh-CN" altLang="en-US" sz="20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7646035" y="1636395"/>
            <a:ext cx="2152650" cy="2066925"/>
          </a:xfrm>
          <a:prstGeom prst="rect">
            <a:avLst/>
          </a:prstGeom>
        </p:spPr>
      </p:pic>
      <p:pic>
        <p:nvPicPr>
          <p:cNvPr id="6" name="图片 5"/>
          <p:cNvPicPr>
            <a:picLocks noChangeAspect="1"/>
          </p:cNvPicPr>
          <p:nvPr/>
        </p:nvPicPr>
        <p:blipFill>
          <a:blip r:embed="rId2"/>
          <a:stretch>
            <a:fillRect/>
          </a:stretch>
        </p:blipFill>
        <p:spPr>
          <a:xfrm>
            <a:off x="7665085" y="4391660"/>
            <a:ext cx="1990725" cy="1009650"/>
          </a:xfrm>
          <a:prstGeom prst="rect">
            <a:avLst/>
          </a:prstGeom>
        </p:spPr>
      </p:pic>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282065"/>
            <a:ext cx="559562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2000" dirty="0">
                <a:ea typeface="宋体" panose="02010600030101010101" pitchFamily="2" charset="-122"/>
                <a:sym typeface="+mn-ea"/>
              </a:rPr>
              <a:t>Pandas</a:t>
            </a:r>
            <a:r>
              <a:rPr lang="zh-CN" altLang="zh-CN" sz="2000" dirty="0">
                <a:ea typeface="宋体" panose="02010600030101010101" pitchFamily="2" charset="-122"/>
                <a:sym typeface="+mn-ea"/>
              </a:rPr>
              <a:t>中的</a:t>
            </a:r>
            <a:r>
              <a:rPr lang="en-US" altLang="zh-CN" sz="2000" dirty="0">
                <a:ea typeface="宋体" panose="02010600030101010101" pitchFamily="2" charset="-122"/>
                <a:sym typeface="+mn-ea"/>
              </a:rPr>
              <a:t>groupby</a:t>
            </a:r>
            <a:r>
              <a:rPr lang="zh-CN" altLang="en-US" sz="2000" dirty="0">
                <a:ea typeface="宋体" panose="02010600030101010101" pitchFamily="2" charset="-122"/>
                <a:sym typeface="+mn-ea"/>
              </a:rPr>
              <a:t>使用</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作用是进行数据的分组以及分组后地组内运算</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import numpy as np</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import pandas as pd</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 因为文件中有中文，所以采用gbk编码读取</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data = pd.read_csv('heros2.csv', encoding='gbk')</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result = data.groupby('role').agg([np.sum, np.mean])</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print(result)</a:t>
            </a: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6375400" y="1148080"/>
            <a:ext cx="5265420" cy="3442335"/>
          </a:xfrm>
          <a:prstGeom prst="rect">
            <a:avLst/>
          </a:prstGeom>
        </p:spPr>
      </p:pic>
      <p:pic>
        <p:nvPicPr>
          <p:cNvPr id="3" name="图片 2"/>
          <p:cNvPicPr>
            <a:picLocks noChangeAspect="1"/>
          </p:cNvPicPr>
          <p:nvPr/>
        </p:nvPicPr>
        <p:blipFill>
          <a:blip r:embed="rId2"/>
          <a:stretch>
            <a:fillRect/>
          </a:stretch>
        </p:blipFill>
        <p:spPr>
          <a:xfrm>
            <a:off x="6622415" y="5077460"/>
            <a:ext cx="4772025" cy="876300"/>
          </a:xfrm>
          <a:prstGeom prst="rect">
            <a:avLst/>
          </a:prstGeom>
        </p:spPr>
      </p:pic>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map(), lambda函数</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671320"/>
            <a:ext cx="54844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800">
                <a:ea typeface="宋体" panose="02010600030101010101" pitchFamily="2" charset="-122"/>
                <a:sym typeface="+mn-ea"/>
              </a:rPr>
              <a:t>map()</a:t>
            </a:r>
            <a:r>
              <a:rPr lang="zh-CN" sz="1800">
                <a:ea typeface="宋体" panose="02010600030101010101" pitchFamily="2" charset="-122"/>
                <a:sym typeface="+mn-ea"/>
              </a:rPr>
              <a:t>使用</a:t>
            </a:r>
            <a:endParaRPr lang="zh-CN" sz="1800">
              <a:ea typeface="宋体" panose="02010600030101010101" pitchFamily="2" charset="-122"/>
              <a:sym typeface="+mn-ea"/>
            </a:endParaRPr>
          </a:p>
          <a:p>
            <a:pPr>
              <a:lnSpc>
                <a:spcPct val="150000"/>
              </a:lnSpc>
            </a:pPr>
            <a:r>
              <a:rPr sz="1800">
                <a:ea typeface="宋体" panose="02010600030101010101" pitchFamily="2" charset="-122"/>
                <a:sym typeface="+mn-ea"/>
              </a:rPr>
              <a:t>map(function, iterable, ...)</a:t>
            </a:r>
            <a:endParaRPr sz="1800">
              <a:ea typeface="宋体" panose="02010600030101010101" pitchFamily="2" charset="-122"/>
              <a:sym typeface="+mn-ea"/>
            </a:endParaRPr>
          </a:p>
          <a:p>
            <a:pPr marL="0" indent="0">
              <a:lnSpc>
                <a:spcPct val="150000"/>
              </a:lnSpc>
              <a:buNone/>
            </a:pPr>
            <a:r>
              <a:rPr sz="1800">
                <a:ea typeface="宋体" panose="02010600030101010101" pitchFamily="2" charset="-122"/>
                <a:sym typeface="+mn-ea"/>
              </a:rPr>
              <a:t>Python 内置的函数，它接收一个函数 f 和一个 list，把函数 f 依次作用在 list 的每个元素上，得到一个新的 list 并返回</a:t>
            </a:r>
            <a:endParaRPr sz="1800">
              <a:ea typeface="宋体" panose="02010600030101010101" pitchFamily="2" charset="-122"/>
              <a:sym typeface="+mn-ea"/>
            </a:endParaRPr>
          </a:p>
          <a:p>
            <a:pPr marL="0" indent="0">
              <a:lnSpc>
                <a:spcPct val="150000"/>
              </a:lnSpc>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计算列表各个元素的平方</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50000"/>
              </a:lnSpc>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def square(x):</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50000"/>
              </a:lnSpc>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return x * x</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50000"/>
              </a:lnSpc>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print(list(map(square, [1,2,3,4,5])))</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3" name="文本框 2"/>
          <p:cNvSpPr txBox="1"/>
          <p:nvPr/>
        </p:nvSpPr>
        <p:spPr>
          <a:xfrm>
            <a:off x="7651750" y="3245485"/>
            <a:ext cx="254000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[1, 4, 9, 16, 25]</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下箭头 10"/>
          <p:cNvSpPr/>
          <p:nvPr/>
        </p:nvSpPr>
        <p:spPr>
          <a:xfrm rot="15960000">
            <a:off x="6706235" y="358219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3"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map(), lambda函数</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204595"/>
            <a:ext cx="54844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a:ea typeface="宋体" panose="02010600030101010101" pitchFamily="2" charset="-122"/>
                <a:sym typeface="+mn-ea"/>
              </a:rPr>
              <a:t>lambda</a:t>
            </a:r>
            <a:r>
              <a:rPr lang="zh-CN" sz="1800">
                <a:ea typeface="宋体" panose="02010600030101010101" pitchFamily="2" charset="-122"/>
                <a:sym typeface="+mn-ea"/>
              </a:rPr>
              <a:t>使用</a:t>
            </a:r>
            <a:endParaRPr lang="zh-CN" sz="1800">
              <a:ea typeface="宋体" panose="02010600030101010101" pitchFamily="2" charset="-122"/>
              <a:sym typeface="+mn-ea"/>
            </a:endParaRPr>
          </a:p>
          <a:p>
            <a:pPr>
              <a:lnSpc>
                <a:spcPct val="150000"/>
              </a:lnSpc>
            </a:pPr>
            <a:r>
              <a:rPr sz="1800">
                <a:ea typeface="宋体" panose="02010600030101010101" pitchFamily="2" charset="-122"/>
                <a:sym typeface="+mn-ea"/>
              </a:rPr>
              <a:t>lambda 参数:操作(参数)</a:t>
            </a:r>
            <a:endParaRPr sz="1800">
              <a:ea typeface="宋体" panose="02010600030101010101" pitchFamily="2" charset="-122"/>
              <a:sym typeface="+mn-ea"/>
            </a:endParaRPr>
          </a:p>
          <a:p>
            <a:pPr marL="0" indent="0">
              <a:lnSpc>
                <a:spcPct val="150000"/>
              </a:lnSpc>
              <a:buNone/>
            </a:pPr>
            <a:r>
              <a:rPr sz="1800">
                <a:ea typeface="宋体" panose="02010600030101010101" pitchFamily="2" charset="-122"/>
                <a:sym typeface="+mn-ea"/>
              </a:rPr>
              <a:t>也称为匿名函数。如果你不想在程序中对一个函数使用两次，</a:t>
            </a:r>
            <a:r>
              <a:rPr lang="zh-CN" sz="1800">
                <a:ea typeface="宋体" panose="02010600030101010101" pitchFamily="2" charset="-122"/>
                <a:sym typeface="+mn-ea"/>
              </a:rPr>
              <a:t>可以</a:t>
            </a:r>
            <a:r>
              <a:rPr sz="1800">
                <a:ea typeface="宋体" panose="02010600030101010101" pitchFamily="2" charset="-122"/>
                <a:sym typeface="+mn-ea"/>
              </a:rPr>
              <a:t>用lambda表达式，</a:t>
            </a:r>
            <a:r>
              <a:rPr lang="zh-CN" sz="1800">
                <a:ea typeface="宋体" panose="02010600030101010101" pitchFamily="2" charset="-122"/>
                <a:sym typeface="+mn-ea"/>
              </a:rPr>
              <a:t>作用和</a:t>
            </a:r>
            <a:r>
              <a:rPr sz="1800">
                <a:ea typeface="宋体" panose="02010600030101010101" pitchFamily="2" charset="-122"/>
                <a:sym typeface="+mn-ea"/>
              </a:rPr>
              <a:t>普通函数一样</a:t>
            </a:r>
            <a:endParaRPr sz="1800">
              <a:ea typeface="宋体" panose="02010600030101010101" pitchFamily="2" charset="-122"/>
              <a:sym typeface="+mn-ea"/>
            </a:endParaRPr>
          </a:p>
          <a:p>
            <a:pPr marL="0" indent="0">
              <a:lnSpc>
                <a:spcPct val="150000"/>
              </a:lnSpc>
              <a:buNone/>
            </a:pPr>
            <a:r>
              <a:rPr lang="en-US" sz="1800">
                <a:ea typeface="宋体" panose="02010600030101010101" pitchFamily="2" charset="-122"/>
                <a:sym typeface="+mn-ea"/>
              </a:rPr>
              <a:t>=</a:t>
            </a:r>
            <a:r>
              <a:rPr lang="en-US" altLang="zh-CN" sz="1800">
                <a:ea typeface="宋体" panose="02010600030101010101" pitchFamily="2" charset="-122"/>
                <a:sym typeface="+mn-ea"/>
              </a:rPr>
              <a:t>&gt;</a:t>
            </a:r>
            <a:r>
              <a:rPr lang="zh-CN" altLang="en-US" sz="1800">
                <a:ea typeface="宋体" panose="02010600030101010101" pitchFamily="2" charset="-122"/>
                <a:sym typeface="+mn-ea"/>
              </a:rPr>
              <a:t>一个只用一行就能解决问题的函数</a:t>
            </a:r>
            <a:endParaRPr lang="zh-CN" altLang="en-US" sz="1800">
              <a:ea typeface="宋体" panose="02010600030101010101" pitchFamily="2" charset="-122"/>
              <a:sym typeface="+mn-ea"/>
            </a:endParaRP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add = lambda x, y: x + y</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print(add(5, 6))</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 按照x[1]进行列表排序</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 = [(2, 56), (3, 12), (6, 10), (9, 13)]</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a.sort(key=lambda x: x[1])</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print(a)</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3" name="文本框 2"/>
          <p:cNvSpPr txBox="1"/>
          <p:nvPr/>
        </p:nvSpPr>
        <p:spPr>
          <a:xfrm>
            <a:off x="7651750" y="3245485"/>
            <a:ext cx="333883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11</a:t>
            </a:r>
            <a:endPar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[(6, 10), (3, 12), (9, 13), (2, 56)]</a:t>
            </a:r>
            <a:endPar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下箭头 10"/>
          <p:cNvSpPr/>
          <p:nvPr/>
        </p:nvSpPr>
        <p:spPr>
          <a:xfrm rot="15960000">
            <a:off x="6706235" y="358219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3"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map(), lambda函数</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490345"/>
            <a:ext cx="54844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a:ea typeface="宋体" panose="02010600030101010101" pitchFamily="2" charset="-122"/>
                <a:sym typeface="+mn-ea"/>
              </a:rPr>
              <a:t>练习： </a:t>
            </a:r>
            <a:r>
              <a:rPr sz="1800">
                <a:ea typeface="宋体" panose="02010600030101010101" pitchFamily="2" charset="-122"/>
                <a:sym typeface="+mn-ea"/>
              </a:rPr>
              <a:t>新列表 = 原列表的平方</a:t>
            </a:r>
            <a:endParaRPr lang="zh-CN" sz="1800">
              <a:ea typeface="宋体" panose="02010600030101010101" pitchFamily="2" charset="-122"/>
              <a:sym typeface="+mn-ea"/>
            </a:endParaRPr>
          </a:p>
          <a:p>
            <a:pPr marL="0" indent="0">
              <a:lnSpc>
                <a:spcPct val="150000"/>
              </a:lnSpc>
              <a:buNone/>
            </a:pPr>
            <a:r>
              <a:rPr sz="1800">
                <a:ea typeface="宋体" panose="02010600030101010101" pitchFamily="2" charset="-122"/>
                <a:sym typeface="+mn-ea"/>
              </a:rPr>
              <a:t>使用map, lambda两种方法完成</a:t>
            </a:r>
            <a:endParaRPr sz="1800">
              <a:ea typeface="宋体" panose="02010600030101010101" pitchFamily="2" charset="-122"/>
              <a:sym typeface="+mn-ea"/>
            </a:endParaRPr>
          </a:p>
          <a:p>
            <a:pPr marL="0" indent="0">
              <a:lnSpc>
                <a:spcPct val="150000"/>
              </a:lnSpc>
              <a:buNone/>
            </a:pPr>
            <a:r>
              <a:rPr sz="1800">
                <a:ea typeface="宋体" panose="02010600030101010101" pitchFamily="2" charset="-122"/>
                <a:sym typeface="+mn-ea"/>
              </a:rPr>
              <a:t>numbers = [1, 2, 3, 4, 5, 6, 7, 8, 9]</a:t>
            </a:r>
            <a:endParaRPr sz="1800">
              <a:ea typeface="宋体" panose="02010600030101010101" pitchFamily="2" charset="-122"/>
              <a:sym typeface="+mn-ea"/>
            </a:endParaRPr>
          </a:p>
          <a:p>
            <a:pPr marL="0" indent="0">
              <a:lnSpc>
                <a:spcPct val="150000"/>
              </a:lnSpc>
              <a:buNone/>
            </a:pPr>
            <a:r>
              <a:rPr lang="zh-CN" sz="1800">
                <a:ea typeface="宋体" panose="02010600030101010101" pitchFamily="2" charset="-122"/>
                <a:sym typeface="+mn-ea"/>
              </a:rPr>
              <a:t>输出结果</a:t>
            </a:r>
            <a:endParaRPr lang="zh-CN" sz="1800">
              <a:ea typeface="宋体" panose="02010600030101010101" pitchFamily="2" charset="-122"/>
              <a:sym typeface="+mn-ea"/>
            </a:endParaRPr>
          </a:p>
          <a:p>
            <a:pPr marL="0" indent="0">
              <a:lnSpc>
                <a:spcPct val="150000"/>
              </a:lnSpc>
              <a:buNone/>
            </a:pPr>
            <a:r>
              <a:rPr sz="1800">
                <a:ea typeface="宋体" panose="02010600030101010101" pitchFamily="2" charset="-122"/>
                <a:sym typeface="+mn-ea"/>
              </a:rPr>
              <a:t>[1, 4, 9, 16, 25, 36, 49, 64, 81]</a:t>
            </a:r>
            <a:endParaRPr sz="1800">
              <a:ea typeface="宋体" panose="02010600030101010101" pitchFamily="2" charset="-122"/>
              <a:sym typeface="+mn-ea"/>
            </a:endParaRPr>
          </a:p>
          <a:p>
            <a:pPr marL="0" indent="0">
              <a:lnSpc>
                <a:spcPct val="150000"/>
              </a:lnSpc>
              <a:buNone/>
            </a:pPr>
            <a:endParaRPr sz="1800">
              <a:ea typeface="宋体" panose="02010600030101010101" pitchFamily="2" charset="-122"/>
              <a:sym typeface="+mn-ea"/>
            </a:endParaRPr>
          </a:p>
        </p:txBody>
      </p:sp>
      <p:sp>
        <p:nvSpPr>
          <p:cNvPr id="3" name="文本框 2"/>
          <p:cNvSpPr txBox="1"/>
          <p:nvPr/>
        </p:nvSpPr>
        <p:spPr>
          <a:xfrm>
            <a:off x="7522210" y="1508125"/>
            <a:ext cx="4027170" cy="29984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nSpc>
                <a:spcPct val="150000"/>
              </a:lnSpc>
              <a:buNone/>
            </a:pPr>
            <a:r>
              <a:rPr>
                <a:ea typeface="宋体" panose="02010600030101010101" pitchFamily="2" charset="-122"/>
                <a:sym typeface="+mn-ea"/>
              </a:rPr>
              <a:t># 计算平方数</a:t>
            </a:r>
            <a:endParaRPr>
              <a:ea typeface="宋体" panose="02010600030101010101" pitchFamily="2" charset="-122"/>
              <a:sym typeface="+mn-ea"/>
            </a:endParaRPr>
          </a:p>
          <a:p>
            <a:pPr marL="0" indent="0">
              <a:lnSpc>
                <a:spcPct val="150000"/>
              </a:lnSpc>
              <a:buNone/>
            </a:pPr>
            <a:r>
              <a:rPr>
                <a:ea typeface="宋体" panose="02010600030101010101" pitchFamily="2" charset="-122"/>
                <a:sym typeface="+mn-ea"/>
              </a:rPr>
              <a:t>def square(x):</a:t>
            </a:r>
            <a:endParaRPr>
              <a:ea typeface="宋体" panose="02010600030101010101" pitchFamily="2" charset="-122"/>
              <a:sym typeface="+mn-ea"/>
            </a:endParaRPr>
          </a:p>
          <a:p>
            <a:pPr marL="0" indent="0">
              <a:lnSpc>
                <a:spcPct val="150000"/>
              </a:lnSpc>
              <a:buNone/>
            </a:pPr>
            <a:r>
              <a:rPr>
                <a:ea typeface="宋体" panose="02010600030101010101" pitchFamily="2" charset="-122"/>
                <a:sym typeface="+mn-ea"/>
              </a:rPr>
              <a:t>	return x * x</a:t>
            </a:r>
            <a:endParaRPr>
              <a:ea typeface="宋体" panose="02010600030101010101" pitchFamily="2" charset="-122"/>
              <a:sym typeface="+mn-ea"/>
            </a:endParaRPr>
          </a:p>
          <a:p>
            <a:pPr marL="0" indent="0">
              <a:lnSpc>
                <a:spcPct val="150000"/>
              </a:lnSpc>
              <a:buNone/>
            </a:pPr>
            <a:r>
              <a:rPr>
                <a:ea typeface="宋体" panose="02010600030101010101" pitchFamily="2" charset="-122"/>
                <a:sym typeface="+mn-ea"/>
              </a:rPr>
              <a:t>print(list(map(square, numbers)))</a:t>
            </a:r>
            <a:endParaRPr>
              <a:ea typeface="宋体" panose="02010600030101010101" pitchFamily="2" charset="-122"/>
              <a:sym typeface="+mn-ea"/>
            </a:endParaRPr>
          </a:p>
          <a:p>
            <a:pPr marL="0" indent="0">
              <a:lnSpc>
                <a:spcPct val="150000"/>
              </a:lnSpc>
              <a:buNone/>
            </a:pPr>
            <a:endParaRPr>
              <a:ea typeface="宋体" panose="02010600030101010101" pitchFamily="2" charset="-122"/>
              <a:sym typeface="+mn-ea"/>
            </a:endParaRPr>
          </a:p>
          <a:p>
            <a:pPr marL="0" indent="0">
              <a:lnSpc>
                <a:spcPct val="150000"/>
              </a:lnSpc>
              <a:buNone/>
            </a:pPr>
            <a:r>
              <a:rPr>
                <a:ea typeface="宋体" panose="02010600030101010101" pitchFamily="2" charset="-122"/>
                <a:sym typeface="+mn-ea"/>
              </a:rPr>
              <a:t># 使用lambda定义函数</a:t>
            </a:r>
            <a:endParaRPr>
              <a:ea typeface="宋体" panose="02010600030101010101" pitchFamily="2" charset="-122"/>
              <a:sym typeface="+mn-ea"/>
            </a:endParaRPr>
          </a:p>
          <a:p>
            <a:pPr marL="0" indent="0">
              <a:lnSpc>
                <a:spcPct val="150000"/>
              </a:lnSpc>
              <a:buNone/>
            </a:pPr>
            <a:r>
              <a:rPr>
                <a:ea typeface="宋体" panose="02010600030101010101" pitchFamily="2" charset="-122"/>
                <a:sym typeface="+mn-ea"/>
              </a:rPr>
              <a:t>print(list(map(lambda x: x*x, numbers)))</a:t>
            </a:r>
            <a:endPar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下箭头 10"/>
          <p:cNvSpPr/>
          <p:nvPr/>
        </p:nvSpPr>
        <p:spPr>
          <a:xfrm rot="15960000">
            <a:off x="6406515" y="319992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3"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B</a:t>
            </a:r>
            <a:r>
              <a:rPr lang="zh-CN" altLang="zh-CN">
                <a:ea typeface="宋体" panose="02010600030101010101" pitchFamily="2" charset="-122"/>
                <a:sym typeface="+mn-ea"/>
              </a:rPr>
              <a:t>：</a:t>
            </a:r>
            <a:r>
              <a:rPr lang="zh-CN" altLang="en-US">
                <a:ea typeface="宋体" panose="02010600030101010101" pitchFamily="2" charset="-122"/>
                <a:sym typeface="+mn-ea"/>
              </a:rPr>
              <a:t>基于</a:t>
            </a:r>
            <a:r>
              <a:rPr lang="en-US" altLang="zh-CN">
                <a:ea typeface="宋体" panose="02010600030101010101" pitchFamily="2" charset="-122"/>
                <a:sym typeface="+mn-ea"/>
              </a:rPr>
              <a:t>Syntax Tree的对话机器人</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492760" y="1087755"/>
            <a:ext cx="521398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a:ea typeface="宋体" panose="02010600030101010101" pitchFamily="2" charset="-122"/>
                <a:sym typeface="+mn-ea"/>
              </a:rPr>
              <a:t># 定语从句语法</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grammar =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战斗 =&gt; 施法  ， 结果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施法 =&gt; 主语 动作 技能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结果 =&gt; 主语 获得 效果</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主语 =&gt; 张飞 | 关羽 | 赵云 | 典韦 | 许褚 | 刘备 | 黄忠 | 曹操 | 鲁班七号 | 貂蝉</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动作 =&gt; 施放 | 使用 | 召唤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技能 =&gt; 一骑当千 | 单刀赴会 | 青龙偃月 | 刀锋铁骑 | 黑暗潜能 | 画地为牢 | 守护机关 | 狂兽血性 | 龙鸣 | 惊雷之龙 | 破云之龙 | 天翔之龙</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获得 =&gt; 损失 | 获得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效果 =&gt; 数值 状态</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数值 =&gt; 1 | 1000 |5000 | 100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状态 =&gt; 法力 | 生命</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a:t>
            </a:r>
            <a:endParaRPr sz="1200">
              <a:ea typeface="宋体" panose="02010600030101010101" pitchFamily="2" charset="-122"/>
              <a:sym typeface="+mn-ea"/>
            </a:endParaRPr>
          </a:p>
        </p:txBody>
      </p:sp>
      <p:sp>
        <p:nvSpPr>
          <p:cNvPr id="2" name="文本框 1"/>
          <p:cNvSpPr txBox="1"/>
          <p:nvPr/>
        </p:nvSpPr>
        <p:spPr>
          <a:xfrm>
            <a:off x="6283960" y="1306830"/>
            <a:ext cx="5575935" cy="44196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得到语法字典</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def getGrammarDict(gram, linesplit = "\n", gramsplit = "=&gt;"):</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#定义字典</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result = {}</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for line in gram.split(linesplit):</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 去掉首尾空格后，如果为空则退出</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if not line.strip(): </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continue</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expr, statement = line.split(gramsplit)</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result[expr.strip()] = [i.split() for i in statement.split("|")]</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return result</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B</a:t>
            </a:r>
            <a:r>
              <a:rPr lang="zh-CN" altLang="zh-CN">
                <a:ea typeface="宋体" panose="02010600030101010101" pitchFamily="2" charset="-122"/>
                <a:sym typeface="+mn-ea"/>
              </a:rPr>
              <a:t>：</a:t>
            </a:r>
            <a:r>
              <a:rPr lang="zh-CN" altLang="en-US">
                <a:ea typeface="宋体" panose="02010600030101010101" pitchFamily="2" charset="-122"/>
                <a:sym typeface="+mn-ea"/>
              </a:rPr>
              <a:t>基于</a:t>
            </a:r>
            <a:r>
              <a:rPr lang="en-US" altLang="zh-CN">
                <a:ea typeface="宋体" panose="02010600030101010101" pitchFamily="2" charset="-122"/>
                <a:sym typeface="+mn-ea"/>
              </a:rPr>
              <a:t>Syntax Tree的对话机器人</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492760" y="1087755"/>
            <a:ext cx="521398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a:ea typeface="宋体" panose="02010600030101010101" pitchFamily="2" charset="-122"/>
                <a:sym typeface="+mn-ea"/>
              </a:rPr>
              <a:t># 生成句子</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def generate(gramdict, target, isEng = False):</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    if target not in gramdict: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        return target</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    find = random.choice(gramdict[target])</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    blank =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    # 如果是英文中间间隔为空格</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    if isEng: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        blank = ' '</a:t>
            </a:r>
            <a:endParaRPr sz="1200">
              <a:ea typeface="宋体" panose="02010600030101010101" pitchFamily="2" charset="-122"/>
              <a:sym typeface="+mn-ea"/>
            </a:endParaRPr>
          </a:p>
          <a:p>
            <a:pPr marL="0" indent="0">
              <a:lnSpc>
                <a:spcPct val="150000"/>
              </a:lnSpc>
              <a:buNone/>
            </a:pPr>
            <a:r>
              <a:rPr sz="1200">
                <a:ea typeface="宋体" panose="02010600030101010101" pitchFamily="2" charset="-122"/>
                <a:sym typeface="+mn-ea"/>
              </a:rPr>
              <a:t>    return blank.join(generate(gramdict, t, isEng) for t in find)</a:t>
            </a:r>
            <a:endParaRPr sz="1200">
              <a:ea typeface="宋体" panose="02010600030101010101" pitchFamily="2" charset="-122"/>
              <a:sym typeface="+mn-ea"/>
            </a:endParaRPr>
          </a:p>
        </p:txBody>
      </p:sp>
      <p:sp>
        <p:nvSpPr>
          <p:cNvPr id="2" name="文本框 1"/>
          <p:cNvSpPr txBox="1"/>
          <p:nvPr/>
        </p:nvSpPr>
        <p:spPr>
          <a:xfrm>
            <a:off x="6283960" y="1306830"/>
            <a:ext cx="5575935" cy="11772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gramdict = getGrammarDict(grammar)</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print(generate(gramdict,"战斗"))</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print(generate(gramdict,"战斗", True))</a:t>
            </a:r>
            <a:endPar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
        <p:nvSpPr>
          <p:cNvPr id="3" name="文本框 2"/>
          <p:cNvSpPr txBox="1"/>
          <p:nvPr/>
        </p:nvSpPr>
        <p:spPr>
          <a:xfrm>
            <a:off x="6179185" y="3107055"/>
            <a:ext cx="578612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貂蝉施放龙鸣，黄忠损失100法力。</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典韦 使用 黑暗潜能 ， 黄忠 损失 1 生命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zh-CN" dirty="0">
              <a:ea typeface="宋体" panose="02010600030101010101" pitchFamily="2" charset="-122"/>
            </a:endParaRPr>
          </a:p>
        </p:txBody>
      </p:sp>
      <p:sp>
        <p:nvSpPr>
          <p:cNvPr id="131" name="Content Placeholder 2"/>
          <p:cNvSpPr txBox="1">
            <a:spLocks noGrp="1"/>
          </p:cNvSpPr>
          <p:nvPr/>
        </p:nvSpPr>
        <p:spPr>
          <a:xfrm>
            <a:off x="798830" y="1566545"/>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Paper Reading</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是个痛苦</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&amp;</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收获</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的过程</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文字太多，代码就一句话的事</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经典</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&amp;</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有影响力的论文都是英语，阅读障碍</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原理看不懂，遇到不会的地方就放弃了</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论文的价值</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严谨性，一篇论文的产生可能需要</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3-6</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个月的周期</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完整性，从问题背景，他人方案，解决方案，实验结果，后续工作</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启发性，在阅读过程中会带有自己的思考，新</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idea</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的产生</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endParaRPr lang="zh-CN" altLang="en-US" sz="1800" dirty="0">
              <a:solidFill>
                <a:srgbClr val="FF0000"/>
              </a:solidFill>
              <a:ea typeface="宋体" panose="02010600030101010101" pitchFamily="2" charset="-122"/>
              <a:sym typeface="+mn-ea"/>
            </a:endParaRPr>
          </a:p>
        </p:txBody>
      </p:sp>
      <p:sp>
        <p:nvSpPr>
          <p:cNvPr id="2" name="文本框 1"/>
          <p:cNvSpPr txBox="1"/>
          <p:nvPr/>
        </p:nvSpPr>
        <p:spPr>
          <a:xfrm>
            <a:off x="798830" y="5978525"/>
            <a:ext cx="952627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代码可以给你交付感，</a:t>
            </a:r>
            <a:r>
              <a:rPr lang="en-US"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Paper</a:t>
            </a:r>
            <a:r>
              <a:rPr lang="zh-CN" altLang="en-US"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给你坚实的基础。想要有更好的提升，</a:t>
            </a:r>
            <a:r>
              <a:rPr lang="en-US"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Paper Reading</a:t>
            </a:r>
            <a:r>
              <a:rPr lang="zh-CN"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是必经之路</a:t>
            </a:r>
            <a:endParaRPr kumimoji="0" lang="zh-CN" altLang="zh-CN" sz="1800" b="1" i="0" u="none" strike="noStrike" kern="100" cap="none" spc="0" normalizeH="0" baseline="0" dirty="0">
              <a:ln>
                <a:noFill/>
              </a:ln>
              <a:solidFill>
                <a:srgbClr val="FF0000"/>
              </a:solidFill>
              <a:effectLst/>
              <a:uFillTx/>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常用推荐算法都有哪些</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600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3800" dirty="0">
                <a:ea typeface="宋体" panose="02010600030101010101" pitchFamily="2" charset="-122"/>
                <a:sym typeface="+mn-ea"/>
              </a:rPr>
              <a:t>什么是隐语义模型：</a:t>
            </a:r>
            <a:endParaRPr lang="zh-CN" sz="3800" dirty="0">
              <a:ea typeface="宋体" panose="02010600030101010101" pitchFamily="2" charset="-122"/>
            </a:endParaRPr>
          </a:p>
          <a:p>
            <a:pPr>
              <a:lnSpc>
                <a:spcPct val="150000"/>
              </a:lnSpc>
            </a:pPr>
            <a:r>
              <a:rPr lang="zh-CN" sz="3800" dirty="0">
                <a:ea typeface="宋体" panose="02010600030101010101" pitchFamily="2" charset="-122"/>
              </a:rPr>
              <a:t>用户与物品之间存在着隐含的联系</a:t>
            </a:r>
            <a:endParaRPr sz="3800" dirty="0">
              <a:ea typeface="宋体" panose="02010600030101010101" pitchFamily="2" charset="-122"/>
            </a:endParaRPr>
          </a:p>
          <a:p>
            <a:pPr>
              <a:lnSpc>
                <a:spcPct val="150000"/>
              </a:lnSpc>
            </a:pPr>
            <a:r>
              <a:rPr sz="3800" dirty="0">
                <a:ea typeface="宋体" panose="02010600030101010101" pitchFamily="2" charset="-122"/>
              </a:rPr>
              <a:t>通过隐含特征</a:t>
            </a:r>
            <a:r>
              <a:rPr lang="zh-CN" sz="3800" dirty="0">
                <a:ea typeface="宋体" panose="02010600030101010101" pitchFamily="2" charset="-122"/>
              </a:rPr>
              <a:t>（</a:t>
            </a:r>
            <a:r>
              <a:rPr lang="en-US" altLang="zh-CN" sz="3800" dirty="0">
                <a:ea typeface="宋体" panose="02010600030101010101" pitchFamily="2" charset="-122"/>
              </a:rPr>
              <a:t>L</a:t>
            </a:r>
            <a:r>
              <a:rPr sz="3800" dirty="0">
                <a:ea typeface="宋体" panose="02010600030101010101" pitchFamily="2" charset="-122"/>
              </a:rPr>
              <a:t>atent </a:t>
            </a:r>
            <a:r>
              <a:rPr lang="en-US" sz="3800" dirty="0">
                <a:ea typeface="宋体" panose="02010600030101010101" pitchFamily="2" charset="-122"/>
              </a:rPr>
              <a:t>F</a:t>
            </a:r>
            <a:r>
              <a:rPr sz="3800" dirty="0">
                <a:ea typeface="宋体" panose="02010600030101010101" pitchFamily="2" charset="-122"/>
              </a:rPr>
              <a:t>actor</a:t>
            </a:r>
            <a:r>
              <a:rPr lang="zh-CN" sz="3800" dirty="0">
                <a:ea typeface="宋体" panose="02010600030101010101" pitchFamily="2" charset="-122"/>
              </a:rPr>
              <a:t>）联系</a:t>
            </a:r>
            <a:r>
              <a:rPr sz="3800" dirty="0">
                <a:ea typeface="宋体" panose="02010600030101010101" pitchFamily="2" charset="-122"/>
              </a:rPr>
              <a:t>用户兴趣和物品，基于用户行为的自动聚类</a:t>
            </a:r>
            <a:endParaRPr sz="3800" dirty="0">
              <a:ea typeface="宋体" panose="02010600030101010101" pitchFamily="2" charset="-122"/>
            </a:endParaRPr>
          </a:p>
          <a:p>
            <a:pPr>
              <a:lnSpc>
                <a:spcPct val="150000"/>
              </a:lnSpc>
            </a:pPr>
            <a:r>
              <a:rPr sz="3800" dirty="0">
                <a:ea typeface="宋体" panose="02010600030101010101" pitchFamily="2" charset="-122"/>
                <a:sym typeface="+mn-ea"/>
              </a:rPr>
              <a:t>我们</a:t>
            </a:r>
            <a:r>
              <a:rPr lang="zh-CN" sz="3800" dirty="0">
                <a:ea typeface="宋体" panose="02010600030101010101" pitchFamily="2" charset="-122"/>
                <a:sym typeface="+mn-ea"/>
              </a:rPr>
              <a:t>可以</a:t>
            </a:r>
            <a:r>
              <a:rPr sz="3800" dirty="0">
                <a:ea typeface="宋体" panose="02010600030101010101" pitchFamily="2" charset="-122"/>
                <a:sym typeface="+mn-ea"/>
              </a:rPr>
              <a:t>指定</a:t>
            </a:r>
            <a:r>
              <a:rPr lang="zh-CN" sz="3800" dirty="0">
                <a:ea typeface="宋体" panose="02010600030101010101" pitchFamily="2" charset="-122"/>
                <a:sym typeface="+mn-ea"/>
              </a:rPr>
              <a:t>隐特征的个数</a:t>
            </a:r>
            <a:r>
              <a:rPr sz="3800" dirty="0">
                <a:ea typeface="宋体" panose="02010600030101010101" pitchFamily="2" charset="-122"/>
                <a:sym typeface="+mn-ea"/>
              </a:rPr>
              <a:t>，</a:t>
            </a:r>
            <a:r>
              <a:rPr lang="zh-CN" sz="3800" dirty="0">
                <a:ea typeface="宋体" panose="02010600030101010101" pitchFamily="2" charset="-122"/>
                <a:sym typeface="+mn-ea"/>
              </a:rPr>
              <a:t>粒度可粗（隐特征少），可细（隐特征多）</a:t>
            </a:r>
            <a:endParaRPr lang="zh-CN" sz="3800" dirty="0">
              <a:ea typeface="宋体" panose="02010600030101010101" pitchFamily="2" charset="-122"/>
            </a:endParaRPr>
          </a:p>
          <a:p>
            <a:pPr>
              <a:lnSpc>
                <a:spcPct val="150000"/>
              </a:lnSpc>
            </a:pPr>
            <a:r>
              <a:rPr sz="3800" dirty="0">
                <a:ea typeface="宋体" panose="02010600030101010101" pitchFamily="2" charset="-122"/>
                <a:sym typeface="+mn-ea"/>
              </a:rPr>
              <a:t>计算物品属于每个</a:t>
            </a:r>
            <a:r>
              <a:rPr lang="zh-CN" sz="3800" dirty="0">
                <a:ea typeface="宋体" panose="02010600030101010101" pitchFamily="2" charset="-122"/>
                <a:sym typeface="+mn-ea"/>
              </a:rPr>
              <a:t>隐特征</a:t>
            </a:r>
            <a:r>
              <a:rPr sz="3800" dirty="0">
                <a:ea typeface="宋体" panose="02010600030101010101" pitchFamily="2" charset="-122"/>
                <a:sym typeface="+mn-ea"/>
              </a:rPr>
              <a:t>的权重，</a:t>
            </a:r>
            <a:r>
              <a:rPr lang="zh-CN" sz="3800" dirty="0">
                <a:ea typeface="宋体" panose="02010600030101010101" pitchFamily="2" charset="-122"/>
                <a:sym typeface="+mn-ea"/>
              </a:rPr>
              <a:t>物品有多个隐特征的权重</a:t>
            </a:r>
            <a:endParaRPr lang="zh-CN" sz="3800" dirty="0">
              <a:ea typeface="宋体" panose="02010600030101010101" pitchFamily="2" charset="-122"/>
            </a:endParaRPr>
          </a:p>
          <a:p>
            <a:pPr>
              <a:lnSpc>
                <a:spcPct val="150000"/>
              </a:lnSpc>
            </a:pPr>
            <a:r>
              <a:rPr lang="zh-CN" sz="3800" dirty="0">
                <a:ea typeface="宋体" panose="02010600030101010101" pitchFamily="2" charset="-122"/>
              </a:rPr>
              <a:t>可解释性差，隐含特征计算机能理解就好，相比之下</a:t>
            </a:r>
            <a:r>
              <a:rPr lang="en-US" altLang="zh-CN" sz="3800" dirty="0">
                <a:ea typeface="宋体" panose="02010600030101010101" pitchFamily="2" charset="-122"/>
              </a:rPr>
              <a:t>ItemCF</a:t>
            </a:r>
            <a:r>
              <a:rPr lang="zh-CN" altLang="zh-CN" sz="3800" dirty="0">
                <a:ea typeface="宋体" panose="02010600030101010101" pitchFamily="2" charset="-122"/>
              </a:rPr>
              <a:t>可解释性强</a:t>
            </a:r>
            <a:endParaRPr sz="3800" dirty="0">
              <a:ea typeface="宋体" panose="02010600030101010101" pitchFamily="2" charset="-122"/>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2000" dirty="0">
                <a:latin typeface="宋体" panose="02010600030101010101" pitchFamily="2" charset="-122"/>
                <a:ea typeface="宋体" panose="02010600030101010101" pitchFamily="2" charset="-122"/>
              </a:rPr>
              <a:t>阅读论文方法</a:t>
            </a:r>
            <a:endParaRPr lang="zh-CN" altLang="zh-CN" sz="2000" dirty="0">
              <a:latin typeface="宋体" panose="02010600030101010101" pitchFamily="2" charset="-122"/>
              <a:ea typeface="宋体" panose="02010600030101010101" pitchFamily="2" charset="-122"/>
            </a:endParaRPr>
          </a:p>
          <a:p>
            <a:r>
              <a:rPr lang="zh-CN" altLang="zh-CN" sz="2000" dirty="0">
                <a:solidFill>
                  <a:schemeClr val="tx1"/>
                </a:solidFill>
                <a:latin typeface="宋体" panose="02010600030101010101" pitchFamily="2" charset="-122"/>
                <a:ea typeface="宋体" panose="02010600030101010101" pitchFamily="2" charset="-122"/>
                <a:sym typeface="+mn-ea"/>
              </a:rPr>
              <a:t>先看</a:t>
            </a:r>
            <a:r>
              <a:rPr lang="en-US" altLang="zh-CN" sz="2000" dirty="0">
                <a:solidFill>
                  <a:schemeClr val="tx1"/>
                </a:solidFill>
                <a:latin typeface="宋体" panose="02010600030101010101" pitchFamily="2" charset="-122"/>
                <a:ea typeface="宋体" panose="02010600030101010101" pitchFamily="2" charset="-122"/>
                <a:sym typeface="+mn-ea"/>
              </a:rPr>
              <a:t>Survey</a:t>
            </a:r>
            <a:r>
              <a:rPr lang="zh-CN" altLang="zh-CN" sz="2000" dirty="0">
                <a:solidFill>
                  <a:schemeClr val="tx1"/>
                </a:solidFill>
                <a:latin typeface="宋体" panose="02010600030101010101" pitchFamily="2" charset="-122"/>
                <a:ea typeface="宋体" panose="02010600030101010101" pitchFamily="2" charset="-122"/>
                <a:sym typeface="+mn-ea"/>
              </a:rPr>
              <a:t>（</a:t>
            </a:r>
            <a:r>
              <a:rPr lang="zh-CN" altLang="zh-CN" sz="2000" dirty="0">
                <a:solidFill>
                  <a:schemeClr val="tx1"/>
                </a:solidFill>
                <a:latin typeface="宋体" panose="02010600030101010101" pitchFamily="2" charset="-122"/>
                <a:ea typeface="宋体" panose="02010600030101010101" pitchFamily="2" charset="-122"/>
              </a:rPr>
              <a:t>对</a:t>
            </a:r>
            <a:r>
              <a:rPr lang="zh-CN" altLang="zh-CN" sz="2000" dirty="0">
                <a:latin typeface="宋体" panose="02010600030101010101" pitchFamily="2" charset="-122"/>
                <a:ea typeface="宋体" panose="02010600030101010101" pitchFamily="2" charset="-122"/>
              </a:rPr>
              <a:t>于新领域）</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对研究的内容有个深入广泛的了解，知道最新的研究进展（state of the art），奠基性的成果有哪些（经典</a:t>
            </a:r>
            <a:r>
              <a:rPr lang="en-US" altLang="zh-CN" sz="2000" dirty="0">
                <a:latin typeface="宋体" panose="02010600030101010101" pitchFamily="2" charset="-122"/>
                <a:ea typeface="宋体" panose="02010600030101010101" pitchFamily="2" charset="-122"/>
              </a:rPr>
              <a:t>paper</a:t>
            </a:r>
            <a:r>
              <a:rPr lang="zh-CN" altLang="en-US" sz="2000" dirty="0">
                <a:latin typeface="宋体" panose="02010600030101010101" pitchFamily="2" charset="-122"/>
                <a:ea typeface="宋体" panose="02010600030101010101" pitchFamily="2" charset="-122"/>
              </a:rPr>
              <a:t>，数据集</a:t>
            </a:r>
            <a:r>
              <a:rPr lang="en-US" altLang="zh-CN" sz="2000" dirty="0">
                <a:latin typeface="宋体" panose="02010600030101010101" pitchFamily="2" charset="-122"/>
                <a:ea typeface="宋体" panose="02010600030101010101" pitchFamily="2" charset="-122"/>
              </a:rPr>
              <a:t>benchmark</a:t>
            </a:r>
            <a:r>
              <a:rPr lang="zh-CN" altLang="zh-CN" sz="2000" dirty="0">
                <a:latin typeface="宋体" panose="02010600030101010101" pitchFamily="2" charset="-122"/>
                <a:ea typeface="宋体" panose="02010600030101010101" pitchFamily="2" charset="-122"/>
              </a:rPr>
              <a:t>），还有哪些未来值得研究的地方，哪些技术比较成熟可以直接使用</a:t>
            </a:r>
            <a:endParaRPr lang="zh-CN"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sym typeface="+mn-ea"/>
              </a:rPr>
              <a:t>关注重要的国际会议</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相比来说文章比期刊更短，时效性更强。应用性更强</a:t>
            </a:r>
            <a:endParaRPr lang="zh-CN" altLang="en-US" sz="2000" dirty="0">
              <a:latin typeface="宋体" panose="02010600030101010101" pitchFamily="2" charset="-122"/>
              <a:ea typeface="宋体" panose="02010600030101010101" pitchFamily="2" charset="-122"/>
              <a:sym typeface="+mn-ea"/>
            </a:endParaRPr>
          </a:p>
          <a:p>
            <a:r>
              <a:rPr lang="zh-CN" altLang="en-US" sz="2000" dirty="0">
                <a:latin typeface="宋体" panose="02010600030101010101" pitchFamily="2" charset="-122"/>
                <a:ea typeface="宋体" panose="02010600030101010101" pitchFamily="2" charset="-122"/>
                <a:sym typeface="+mn-ea"/>
              </a:rPr>
              <a:t>作者的代码及</a:t>
            </a:r>
            <a:r>
              <a:rPr lang="en-US" altLang="zh-CN" sz="2000" dirty="0">
                <a:latin typeface="宋体" panose="02010600030101010101" pitchFamily="2" charset="-122"/>
                <a:ea typeface="宋体" panose="02010600030101010101" pitchFamily="2" charset="-122"/>
                <a:sym typeface="+mn-ea"/>
              </a:rPr>
              <a:t>Blog</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国外很多论文都提供源代码，如果没有在网站上，可以写</a:t>
            </a:r>
            <a:r>
              <a:rPr lang="en-US" altLang="zh-CN" sz="2000" dirty="0">
                <a:latin typeface="宋体" panose="02010600030101010101" pitchFamily="2" charset="-122"/>
                <a:ea typeface="宋体" panose="02010600030101010101" pitchFamily="2" charset="-122"/>
                <a:sym typeface="+mn-ea"/>
              </a:rPr>
              <a:t>email</a:t>
            </a:r>
            <a:r>
              <a:rPr lang="zh-CN" altLang="zh-CN" sz="2000" dirty="0">
                <a:latin typeface="宋体" panose="02010600030101010101" pitchFamily="2" charset="-122"/>
                <a:ea typeface="宋体" panose="02010600030101010101" pitchFamily="2" charset="-122"/>
                <a:sym typeface="+mn-ea"/>
              </a:rPr>
              <a:t>给作者</a:t>
            </a:r>
            <a:endParaRPr lang="zh-CN" altLang="zh-CN"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很多作者是大学教授，或者在读博士生，会有个人主页，关于他论文</a:t>
            </a:r>
            <a:r>
              <a:rPr lang="en-US" altLang="zh-CN" sz="2000" dirty="0">
                <a:latin typeface="宋体" panose="02010600030101010101" pitchFamily="2" charset="-122"/>
                <a:ea typeface="宋体" panose="02010600030101010101" pitchFamily="2" charset="-122"/>
                <a:sym typeface="+mn-ea"/>
              </a:rPr>
              <a:t>list</a:t>
            </a:r>
            <a:r>
              <a:rPr lang="zh-CN" altLang="zh-CN" sz="2000" dirty="0">
                <a:latin typeface="宋体" panose="02010600030101010101" pitchFamily="2" charset="-122"/>
                <a:ea typeface="宋体" panose="02010600030101010101" pitchFamily="2" charset="-122"/>
                <a:sym typeface="+mn-ea"/>
              </a:rPr>
              <a:t>及研究方向</a:t>
            </a:r>
            <a:endParaRPr lang="zh-CN" altLang="en-US" sz="2000" dirty="0">
              <a:latin typeface="宋体" panose="02010600030101010101" pitchFamily="2" charset="-122"/>
              <a:ea typeface="宋体" panose="02010600030101010101" pitchFamily="2" charset="-122"/>
              <a:sym typeface="+mn-ea"/>
            </a:endParaRPr>
          </a:p>
          <a:p>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zh-CN" sz="2000" dirty="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fontScale="90000" lnSpcReduction="20000"/>
          </a:bodyPr>
          <a:lstStyle/>
          <a:p>
            <a:pPr marL="0" indent="0">
              <a:buNone/>
            </a:pPr>
            <a:r>
              <a:rPr lang="zh-CN" altLang="zh-CN" sz="2000" dirty="0">
                <a:latin typeface="宋体" panose="02010600030101010101" pitchFamily="2" charset="-122"/>
                <a:ea typeface="宋体" panose="02010600030101010101" pitchFamily="2" charset="-122"/>
              </a:rPr>
              <a:t>阅读论文方法</a:t>
            </a:r>
            <a:endParaRPr lang="zh-CN" altLang="zh-CN" sz="2000" dirty="0">
              <a:latin typeface="宋体" panose="02010600030101010101" pitchFamily="2" charset="-122"/>
              <a:ea typeface="宋体" panose="02010600030101010101" pitchFamily="2" charset="-122"/>
            </a:endParaRPr>
          </a:p>
          <a:p>
            <a:r>
              <a:rPr lang="zh-CN" altLang="zh-CN" sz="2000" dirty="0">
                <a:latin typeface="宋体" panose="02010600030101010101" pitchFamily="2" charset="-122"/>
                <a:ea typeface="宋体" panose="02010600030101010101" pitchFamily="2" charset="-122"/>
              </a:rPr>
              <a:t>粗读</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一次性读完，即使有很多不懂的地方</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如果一遍没读懂，可以多读几遍，不要放弃。</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如果是经典的论文，往往有其他人的解读，可以作为理解的补充</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solidFill>
                  <a:srgbClr val="FF0000"/>
                </a:solidFill>
                <a:latin typeface="宋体" panose="02010600030101010101" pitchFamily="2" charset="-122"/>
                <a:ea typeface="宋体" panose="02010600030101010101" pitchFamily="2" charset="-122"/>
                <a:sym typeface="+mn-ea"/>
              </a:rPr>
              <a:t>粗读：不需要一次性都读明白，可以多读几遍</a:t>
            </a:r>
            <a:endParaRPr lang="zh-CN"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sym typeface="+mn-ea"/>
              </a:rPr>
              <a:t>精读</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带着想法读论文，可能会产生新的</a:t>
            </a:r>
            <a:r>
              <a:rPr lang="en-US" altLang="zh-CN" sz="2000" dirty="0">
                <a:latin typeface="宋体" panose="02010600030101010101" pitchFamily="2" charset="-122"/>
                <a:ea typeface="宋体" panose="02010600030101010101" pitchFamily="2" charset="-122"/>
                <a:sym typeface="+mn-ea"/>
              </a:rPr>
              <a:t>idea</a:t>
            </a:r>
            <a:r>
              <a:rPr lang="zh-CN" altLang="zh-CN" sz="2000" dirty="0">
                <a:latin typeface="宋体" panose="02010600030101010101" pitchFamily="2" charset="-122"/>
                <a:ea typeface="宋体" panose="02010600030101010101" pitchFamily="2" charset="-122"/>
                <a:sym typeface="+mn-ea"/>
              </a:rPr>
              <a:t>，记录下来</a:t>
            </a:r>
            <a:endParaRPr lang="zh-CN" altLang="zh-CN"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对论文自己做个</a:t>
            </a:r>
            <a:r>
              <a:rPr lang="en-US" altLang="zh-CN" sz="2000" dirty="0">
                <a:latin typeface="宋体" panose="02010600030101010101" pitchFamily="2" charset="-122"/>
                <a:ea typeface="宋体" panose="02010600030101010101" pitchFamily="2" charset="-122"/>
                <a:sym typeface="+mn-ea"/>
              </a:rPr>
              <a:t>summary</a:t>
            </a:r>
            <a:r>
              <a:rPr lang="zh-CN" altLang="zh-CN" sz="2000" dirty="0">
                <a:latin typeface="宋体" panose="02010600030101010101" pitchFamily="2" charset="-122"/>
                <a:ea typeface="宋体" panose="02010600030101010101" pitchFamily="2" charset="-122"/>
                <a:sym typeface="+mn-ea"/>
              </a:rPr>
              <a:t>或者思维导图，转化为自己的知识，语言体系</a:t>
            </a:r>
            <a:endParaRPr lang="zh-CN" altLang="zh-CN" sz="2000" dirty="0">
              <a:latin typeface="宋体" panose="02010600030101010101" pitchFamily="2" charset="-122"/>
              <a:ea typeface="宋体" panose="02010600030101010101" pitchFamily="2" charset="-122"/>
              <a:sym typeface="+mn-ea"/>
            </a:endParaRPr>
          </a:p>
          <a:p>
            <a:pPr marL="0" indent="0">
              <a:buNone/>
            </a:pPr>
            <a:r>
              <a:rPr lang="zh-CN" altLang="zh-CN" sz="2000" dirty="0">
                <a:solidFill>
                  <a:srgbClr val="FF0000"/>
                </a:solidFill>
                <a:latin typeface="宋体" panose="02010600030101010101" pitchFamily="2" charset="-122"/>
                <a:ea typeface="宋体" panose="02010600030101010101" pitchFamily="2" charset="-122"/>
                <a:sym typeface="+mn-ea"/>
              </a:rPr>
              <a:t>精读：针对重要的部分，反复读直到理解为止</a:t>
            </a:r>
            <a:endParaRPr lang="zh-CN" altLang="zh-CN" sz="2000" dirty="0">
              <a:latin typeface="宋体" panose="02010600030101010101" pitchFamily="2" charset="-122"/>
              <a:ea typeface="宋体" panose="02010600030101010101" pitchFamily="2" charset="-122"/>
              <a:sym typeface="+mn-ea"/>
            </a:endParaRPr>
          </a:p>
          <a:p>
            <a:r>
              <a:rPr lang="zh-CN" altLang="en-US" sz="2000" dirty="0">
                <a:latin typeface="宋体" panose="02010600030101010101" pitchFamily="2" charset="-122"/>
                <a:ea typeface="宋体" panose="02010600030101010101" pitchFamily="2" charset="-122"/>
                <a:sym typeface="+mn-ea"/>
              </a:rPr>
              <a:t>跳读</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找到一篇文章中找到重要的部分，进行精读</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solidFill>
                  <a:srgbClr val="FF0000"/>
                </a:solidFill>
                <a:latin typeface="宋体" panose="02010600030101010101" pitchFamily="2" charset="-122"/>
                <a:ea typeface="宋体" panose="02010600030101010101" pitchFamily="2" charset="-122"/>
                <a:sym typeface="+mn-ea"/>
              </a:rPr>
              <a:t>跳读：带着问题去思考，在文章中寻找自己的答案</a:t>
            </a:r>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en-US" sz="2000" dirty="0">
              <a:latin typeface="宋体" panose="02010600030101010101" pitchFamily="2" charset="-122"/>
              <a:ea typeface="宋体" panose="02010600030101010101" pitchFamily="2" charset="-122"/>
              <a:sym typeface="+mn-ea"/>
            </a:endParaRPr>
          </a:p>
          <a:p>
            <a:endParaRPr lang="zh-CN" altLang="zh-CN" sz="2000" dirty="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p:txBody>
      </p:sp>
      <p:sp>
        <p:nvSpPr>
          <p:cNvPr id="2" name="文本框 1"/>
          <p:cNvSpPr txBox="1"/>
          <p:nvPr/>
        </p:nvSpPr>
        <p:spPr>
          <a:xfrm>
            <a:off x="8296910" y="2776220"/>
            <a:ext cx="3056890"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FF0000"/>
                </a:solidFill>
                <a:ea typeface="宋体" panose="02010600030101010101" pitchFamily="2" charset="-122"/>
                <a:sym typeface="+mn-ea"/>
              </a:rPr>
              <a:t>多做积累</a:t>
            </a:r>
            <a:endParaRPr lang="zh-CN" altLang="en-US" dirty="0">
              <a:ea typeface="宋体" panose="02010600030101010101" pitchFamily="2" charset="-122"/>
              <a:sym typeface="+mn-ea"/>
            </a:endParaRPr>
          </a:p>
          <a:p>
            <a:pPr marL="0" indent="0">
              <a:buNone/>
            </a:pPr>
            <a:r>
              <a:rPr lang="zh-CN" altLang="en-US" dirty="0">
                <a:ea typeface="宋体" panose="02010600030101010101" pitchFamily="2" charset="-122"/>
                <a:sym typeface="+mn-ea"/>
              </a:rPr>
              <a:t>积累好的句子和内容，对自己会很有启发</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5" name="下箭头 24"/>
          <p:cNvSpPr/>
          <p:nvPr/>
        </p:nvSpPr>
        <p:spPr>
          <a:xfrm rot="15960000">
            <a:off x="7445375" y="326850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3415665" cy="4351655"/>
          </a:xfrm>
          <a:prstGeom prst="rect">
            <a:avLst/>
          </a:prstGeom>
        </p:spPr>
        <p:txBody>
          <a:bodyPr>
            <a:normAutofit fontScale="90000" lnSpcReduction="10000"/>
          </a:bodyPr>
          <a:lstStyle/>
          <a:p>
            <a:pPr marL="0" indent="0">
              <a:buNone/>
            </a:pPr>
            <a:r>
              <a:rPr lang="zh-CN" altLang="zh-CN" sz="2000" dirty="0">
                <a:latin typeface="宋体" panose="02010600030101010101" pitchFamily="2" charset="-122"/>
                <a:ea typeface="宋体" panose="02010600030101010101" pitchFamily="2" charset="-122"/>
              </a:rPr>
              <a:t>如何下载论文</a:t>
            </a:r>
            <a:endParaRPr lang="zh-CN" altLang="zh-CN" sz="2000" dirty="0">
              <a:latin typeface="宋体" panose="02010600030101010101" pitchFamily="2" charset="-122"/>
              <a:ea typeface="宋体" panose="02010600030101010101" pitchFamily="2" charset="-122"/>
            </a:endParaRPr>
          </a:p>
          <a:p>
            <a:r>
              <a:rPr lang="zh-CN" altLang="zh-CN" sz="2000" dirty="0">
                <a:latin typeface="宋体" panose="02010600030101010101" pitchFamily="2" charset="-122"/>
                <a:ea typeface="宋体" panose="02010600030101010101" pitchFamily="2" charset="-122"/>
              </a:rPr>
              <a:t>学校图书馆内网</a:t>
            </a:r>
            <a:endParaRPr lang="zh-CN" altLang="zh-CN" sz="2000" dirty="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sym typeface="+mn-ea"/>
              </a:rPr>
              <a:t>百度学术</a:t>
            </a:r>
            <a:r>
              <a:rPr lang="en-US" altLang="zh-CN" sz="2000" dirty="0">
                <a:latin typeface="宋体" panose="02010600030101010101" pitchFamily="2" charset="-122"/>
                <a:ea typeface="宋体" panose="02010600030101010101" pitchFamily="2" charset="-122"/>
                <a:sym typeface="+mn-ea"/>
              </a:rPr>
              <a:t>/Google  Scholar</a:t>
            </a:r>
            <a:endParaRPr lang="en-US" altLang="zh-CN" sz="2000" dirty="0">
              <a:latin typeface="宋体" panose="02010600030101010101" pitchFamily="2" charset="-122"/>
              <a:ea typeface="宋体" panose="02010600030101010101" pitchFamily="2" charset="-122"/>
              <a:sym typeface="+mn-ea"/>
            </a:endParaRPr>
          </a:p>
          <a:p>
            <a:pPr marL="0" indent="0">
              <a:buNone/>
            </a:pPr>
            <a:endParaRPr lang="zh-CN" altLang="zh-CN" sz="2000" dirty="0">
              <a:latin typeface="宋体" panose="02010600030101010101" pitchFamily="2" charset="-122"/>
              <a:ea typeface="宋体" panose="02010600030101010101" pitchFamily="2" charset="-122"/>
              <a:sym typeface="+mn-ea"/>
            </a:endParaRPr>
          </a:p>
          <a:p>
            <a:r>
              <a:rPr lang="zh-CN" altLang="en-US" sz="2000" dirty="0">
                <a:latin typeface="宋体" panose="02010600030101010101" pitchFamily="2" charset="-122"/>
                <a:ea typeface="宋体" panose="02010600030101010101" pitchFamily="2" charset="-122"/>
                <a:sym typeface="+mn-ea"/>
              </a:rPr>
              <a:t>arXiv.org</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一个收录科学文献预印本的在线数据库，每个人都可以免费地访问全文数据</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超过50万篇文章，每个月增长5000篇</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包含：数学，物理，计算机，非线性科学，定量生物学，定量财务以及统计学等</a:t>
            </a:r>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zh-CN" sz="20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4253230" y="1513840"/>
            <a:ext cx="7807325" cy="3028950"/>
          </a:xfrm>
          <a:prstGeom prst="rect">
            <a:avLst/>
          </a:prstGeom>
        </p:spPr>
      </p:pic>
    </p:spTree>
    <p:custDataLst>
      <p:tags r:id="rId2"/>
    </p:custData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800" dirty="0"/>
              <a:t>今天课程的相关</a:t>
            </a:r>
            <a:r>
              <a:rPr lang="en-US" altLang="zh-CN" sz="1800" dirty="0"/>
              <a:t>Paper</a:t>
            </a:r>
            <a:r>
              <a:rPr lang="zh-CN" altLang="en-US" sz="1800" dirty="0">
                <a:ea typeface="宋体" panose="02010600030101010101" pitchFamily="2" charset="-122"/>
              </a:rPr>
              <a:t>：</a:t>
            </a:r>
            <a:endParaRPr lang="zh-CN" altLang="en-US" sz="1800" dirty="0">
              <a:ea typeface="宋体" panose="02010600030101010101" pitchFamily="2" charset="-122"/>
            </a:endParaRPr>
          </a:p>
          <a:p>
            <a:pPr marL="0" indent="0">
              <a:buNone/>
            </a:pPr>
            <a:r>
              <a:rPr lang="zh-CN" altLang="zh-CN" sz="1800" dirty="0"/>
              <a:t>1、Large-scale Parallel Collaborative Filtering for the Netflix Prize</a:t>
            </a:r>
            <a:r>
              <a:rPr lang="en-US" altLang="zh-CN" sz="1800" dirty="0"/>
              <a:t>, 2008</a:t>
            </a:r>
            <a:endParaRPr lang="en-US" altLang="zh-CN" sz="1800" dirty="0"/>
          </a:p>
          <a:p>
            <a:pPr marL="0" indent="0">
              <a:buNone/>
            </a:pPr>
            <a:r>
              <a:rPr lang="zh-CN" altLang="zh-CN" sz="1800" dirty="0"/>
              <a:t>http://machinelearning202.pbworks.com/w/file/fetch/60922097/netflix_aaim08(submitted).pdf</a:t>
            </a:r>
            <a:endParaRPr lang="zh-CN" altLang="zh-CN" sz="1800" dirty="0"/>
          </a:p>
          <a:p>
            <a:pPr marL="0" indent="0">
              <a:buNone/>
            </a:pPr>
            <a:r>
              <a:rPr lang="en-US" altLang="zh-CN" sz="1800" dirty="0">
                <a:ea typeface="宋体" panose="02010600030101010101" pitchFamily="2" charset="-122"/>
              </a:rPr>
              <a:t>als-wr</a:t>
            </a:r>
            <a:r>
              <a:rPr lang="zh-CN" altLang="zh-CN" sz="1800" dirty="0">
                <a:ea typeface="宋体" panose="02010600030101010101" pitchFamily="2" charset="-122"/>
              </a:rPr>
              <a:t>论文</a:t>
            </a:r>
            <a:endParaRPr lang="en-US" altLang="zh-CN" sz="1800" dirty="0">
              <a:ea typeface="宋体" panose="02010600030101010101" pitchFamily="2" charset="-122"/>
            </a:endParaRPr>
          </a:p>
          <a:p>
            <a:pPr marL="0" indent="0">
              <a:buNone/>
            </a:pPr>
            <a:endParaRPr lang="zh-CN" altLang="zh-CN" sz="1800" dirty="0"/>
          </a:p>
          <a:p>
            <a:pPr marL="0" indent="0">
              <a:buNone/>
            </a:pPr>
            <a:r>
              <a:rPr lang="zh-CN" altLang="zh-CN" sz="1800" dirty="0"/>
              <a:t>2、</a:t>
            </a:r>
            <a:r>
              <a:rPr lang="zh-CN" altLang="zh-CN" sz="1800" dirty="0">
                <a:sym typeface="+mn-ea"/>
              </a:rPr>
              <a:t>Matrix factorization techniques for recommender systems, [J]. Computer 2009</a:t>
            </a:r>
            <a:endParaRPr lang="zh-CN" altLang="zh-CN" sz="1800" dirty="0"/>
          </a:p>
          <a:p>
            <a:pPr marL="0" indent="0">
              <a:buNone/>
            </a:pPr>
            <a:r>
              <a:rPr lang="zh-CN" altLang="zh-CN" sz="1800" dirty="0">
                <a:sym typeface="+mn-ea"/>
              </a:rPr>
              <a:t>http://cseweb.ucsd.edu/classes/fa17/cse291-b/reading/Recommender-Systems.pdf</a:t>
            </a:r>
            <a:endParaRPr lang="zh-CN" altLang="zh-CN" sz="1800" dirty="0"/>
          </a:p>
          <a:p>
            <a:pPr marL="0" indent="0">
              <a:buNone/>
            </a:pPr>
            <a:r>
              <a:rPr lang="zh-CN" altLang="zh-CN" sz="1800" dirty="0">
                <a:ea typeface="宋体" panose="02010600030101010101" pitchFamily="2" charset="-122"/>
              </a:rPr>
              <a:t>矩阵分解模型</a:t>
            </a:r>
            <a:endParaRPr lang="zh-CN" altLang="zh-CN" sz="1800" dirty="0">
              <a:ea typeface="宋体" panose="02010600030101010101" pitchFamily="2" charset="-122"/>
            </a:endParaRPr>
          </a:p>
          <a:p>
            <a:pPr marL="0" indent="0">
              <a:buNone/>
            </a:pPr>
            <a:endParaRPr lang="zh-CN" altLang="zh-CN" sz="1800" dirty="0"/>
          </a:p>
          <a:p>
            <a:pPr marL="0" indent="0">
              <a:buNone/>
            </a:pPr>
            <a:endParaRPr lang="zh-CN" altLang="zh-CN" sz="1800" dirty="0"/>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800" dirty="0"/>
              <a:t>今天课程的相关</a:t>
            </a:r>
            <a:r>
              <a:rPr lang="en-US" altLang="zh-CN" sz="1800" dirty="0"/>
              <a:t>Paper</a:t>
            </a:r>
            <a:r>
              <a:rPr lang="zh-CN" altLang="en-US" sz="1800" dirty="0">
                <a:ea typeface="宋体" panose="02010600030101010101" pitchFamily="2" charset="-122"/>
              </a:rPr>
              <a:t>：</a:t>
            </a:r>
            <a:endParaRPr lang="zh-CN" altLang="en-US" sz="1800" dirty="0">
              <a:ea typeface="宋体" panose="02010600030101010101" pitchFamily="2" charset="-122"/>
            </a:endParaRPr>
          </a:p>
          <a:p>
            <a:pPr marL="0" indent="0">
              <a:buNone/>
            </a:pPr>
            <a:r>
              <a:rPr lang="en-US" altLang="zh-CN" sz="1800" dirty="0"/>
              <a:t>3</a:t>
            </a:r>
            <a:r>
              <a:rPr lang="zh-CN" altLang="zh-CN" sz="1800" dirty="0"/>
              <a:t>、Slope One Predictors for Online Rating-Based Collaborative Filtering</a:t>
            </a:r>
            <a:r>
              <a:rPr lang="en-US" altLang="zh-CN" sz="1800" dirty="0"/>
              <a:t>, Computer Science</a:t>
            </a:r>
            <a:r>
              <a:rPr lang="en-US" altLang="zh-CN" sz="1800" dirty="0">
                <a:ea typeface="宋体" panose="02010600030101010101" pitchFamily="2" charset="-122"/>
              </a:rPr>
              <a:t>, </a:t>
            </a:r>
            <a:r>
              <a:rPr lang="en-US" altLang="zh-CN" sz="1800" dirty="0"/>
              <a:t>2007</a:t>
            </a:r>
            <a:endParaRPr lang="en-US" altLang="zh-CN" sz="1800" dirty="0"/>
          </a:p>
          <a:p>
            <a:pPr marL="0" indent="0">
              <a:buNone/>
            </a:pPr>
            <a:r>
              <a:rPr lang="zh-CN" altLang="zh-CN" sz="1800" dirty="0"/>
              <a:t>https://arxiv.org/abs/cs/0702144</a:t>
            </a:r>
            <a:endParaRPr lang="zh-CN" altLang="zh-CN" sz="1800" dirty="0"/>
          </a:p>
          <a:p>
            <a:pPr marL="0" indent="0">
              <a:buNone/>
            </a:pPr>
            <a:r>
              <a:rPr lang="zh-CN" altLang="zh-CN" sz="1800" dirty="0"/>
              <a:t>提出</a:t>
            </a:r>
            <a:r>
              <a:rPr lang="en-US" altLang="zh-CN" sz="1800" dirty="0"/>
              <a:t>Slope One</a:t>
            </a:r>
            <a:r>
              <a:rPr lang="zh-CN" altLang="zh-CN" sz="1800" dirty="0"/>
              <a:t>协同过滤算法，易于实现和维护，论文中提到了</a:t>
            </a:r>
            <a:r>
              <a:rPr lang="en-US" altLang="zh-CN" sz="1800" dirty="0"/>
              <a:t>3</a:t>
            </a:r>
            <a:r>
              <a:rPr lang="zh-CN" altLang="en-US" sz="1800" dirty="0"/>
              <a:t>种算法：</a:t>
            </a:r>
            <a:r>
              <a:rPr lang="en-US" altLang="zh-CN" sz="1800" dirty="0"/>
              <a:t>Slope One,  Weighted Slope One, Bi-Polar Slope One</a:t>
            </a:r>
            <a:endParaRPr lang="en-US" altLang="zh-CN" sz="1800" dirty="0"/>
          </a:p>
          <a:p>
            <a:pPr marL="0" indent="0">
              <a:buNone/>
            </a:pPr>
            <a:endParaRPr lang="zh-CN" altLang="zh-CN" sz="1800" dirty="0"/>
          </a:p>
          <a:p>
            <a:pPr marL="0" indent="0">
              <a:buNone/>
            </a:pPr>
            <a:r>
              <a:rPr lang="en-US" altLang="zh-CN" sz="1800" dirty="0"/>
              <a:t>4</a:t>
            </a:r>
            <a:r>
              <a:rPr lang="zh-CN" altLang="zh-CN" sz="1800" dirty="0"/>
              <a:t>、Factor in the Neighbors Scalable and Accurate Collaborative Filtering</a:t>
            </a:r>
            <a:r>
              <a:rPr lang="en-US" altLang="zh-CN" sz="1800" dirty="0"/>
              <a:t>, Acm Transactions on Knowledge Discovery from Data, 2010</a:t>
            </a:r>
            <a:endParaRPr lang="zh-CN" altLang="zh-CN" sz="1800" dirty="0"/>
          </a:p>
          <a:p>
            <a:pPr marL="0" indent="0">
              <a:buNone/>
            </a:pPr>
            <a:r>
              <a:rPr lang="zh-CN" altLang="zh-CN" sz="1800" dirty="0"/>
              <a:t>https://www.lri.fr/~sebag/COURS/BleiNgJordan2003.pdf</a:t>
            </a:r>
            <a:endParaRPr lang="zh-CN" altLang="zh-CN" sz="1800" dirty="0"/>
          </a:p>
          <a:p>
            <a:pPr marL="0" indent="0">
              <a:buNone/>
            </a:pPr>
            <a:r>
              <a:rPr lang="en-US" altLang="zh-CN" sz="1800" dirty="0"/>
              <a:t>Surprise</a:t>
            </a:r>
            <a:r>
              <a:rPr lang="zh-CN" altLang="zh-CN" sz="1800" dirty="0"/>
              <a:t>中的BaselineOnly算法基于这篇论文</a:t>
            </a:r>
            <a:endParaRPr lang="zh-CN" altLang="zh-CN" sz="1800" dirty="0"/>
          </a:p>
          <a:p>
            <a:pPr marL="0" indent="0">
              <a:buNone/>
            </a:pPr>
            <a:endParaRPr lang="zh-CN" altLang="zh-CN" sz="1800" dirty="0"/>
          </a:p>
          <a:p>
            <a:pPr marL="0" indent="0">
              <a:buNone/>
            </a:pPr>
            <a:endParaRPr lang="zh-CN" altLang="zh-CN" sz="1800" dirty="0"/>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Autofit/>
          </a:bodyPr>
          <a:lstStyle/>
          <a:p>
            <a:pPr marL="0" indent="0">
              <a:buNone/>
            </a:pPr>
            <a:r>
              <a:rPr lang="zh-CN" altLang="zh-CN" sz="1800" dirty="0"/>
              <a:t>1、The Youtube video recommendation system, Acm Conference on Recommender Systems 2010</a:t>
            </a:r>
            <a:endParaRPr lang="zh-CN" altLang="zh-CN" sz="1800" dirty="0"/>
          </a:p>
          <a:p>
            <a:pPr marL="0" indent="0">
              <a:buNone/>
            </a:pPr>
            <a:r>
              <a:rPr lang="zh-CN" altLang="zh-CN" sz="1800" dirty="0"/>
              <a:t>http://www.inf.unibz.it/~ricci/ISR/papers/p293-davidson.pdf</a:t>
            </a:r>
            <a:endParaRPr lang="zh-CN" altLang="zh-CN" sz="1800" dirty="0"/>
          </a:p>
          <a:p>
            <a:pPr marL="0" indent="0">
              <a:buNone/>
            </a:pPr>
            <a:r>
              <a:rPr lang="zh-CN" altLang="zh-CN" sz="1800" dirty="0"/>
              <a:t>最早的一篇YouTube的推荐系统的文章，2010年整个系统比较简略，值得一读</a:t>
            </a:r>
            <a:endParaRPr lang="zh-CN" altLang="zh-CN" sz="1800" dirty="0"/>
          </a:p>
          <a:p>
            <a:pPr marL="0" indent="0">
              <a:buNone/>
            </a:pPr>
            <a:endParaRPr lang="zh-CN" altLang="zh-CN" sz="1800" dirty="0"/>
          </a:p>
          <a:p>
            <a:pPr marL="0" indent="0">
              <a:buNone/>
            </a:pPr>
            <a:r>
              <a:rPr lang="zh-CN" altLang="zh-CN" sz="1800" dirty="0"/>
              <a:t>2、Mastering the game of Go without human knowledge，2017</a:t>
            </a:r>
            <a:endParaRPr lang="zh-CN" altLang="zh-CN" sz="1800" dirty="0"/>
          </a:p>
          <a:p>
            <a:pPr marL="0" indent="0">
              <a:buNone/>
            </a:pPr>
            <a:r>
              <a:rPr lang="zh-CN" altLang="zh-CN" sz="1800" dirty="0"/>
              <a:t>https://www.gwern.net/docs/rl/2017-silver.pdf （DeepMind发表在Nature上的关于AlphaGO的论文）</a:t>
            </a:r>
            <a:endParaRPr lang="zh-CN" altLang="zh-CN" sz="1800" dirty="0"/>
          </a:p>
          <a:p>
            <a:pPr marL="0" indent="0">
              <a:buNone/>
            </a:pPr>
            <a:endParaRPr lang="zh-CN" altLang="zh-CN" sz="1800" dirty="0"/>
          </a:p>
          <a:p>
            <a:pPr marL="0" indent="0">
              <a:buNone/>
            </a:pPr>
            <a:r>
              <a:rPr lang="zh-CN" altLang="zh-CN" sz="1800" dirty="0"/>
              <a:t>3、Practical Lessons from Predicting Clicks on Ads at Facebook,2014 </a:t>
            </a:r>
            <a:endParaRPr lang="zh-CN" altLang="zh-CN" sz="1800" dirty="0"/>
          </a:p>
          <a:p>
            <a:pPr marL="0" indent="0">
              <a:buNone/>
            </a:pPr>
            <a:r>
              <a:rPr lang="zh-CN" altLang="zh-CN" sz="1800" dirty="0"/>
              <a:t>http://quinonero.net/Publications/predicting-clicks-facebook.pdf （Facebook经典CTR预估）</a:t>
            </a:r>
            <a:endParaRPr lang="zh-CN" altLang="zh-CN" sz="1800" dirty="0"/>
          </a:p>
          <a:p>
            <a:pPr marL="0" indent="0">
              <a:buNone/>
            </a:pPr>
            <a:endParaRPr lang="zh-CN" altLang="zh-CN" sz="1800" dirty="0"/>
          </a:p>
          <a:p>
            <a:pPr marL="0" indent="0">
              <a:buNone/>
            </a:pPr>
            <a:r>
              <a:rPr lang="zh-CN" altLang="zh-CN" sz="1800" dirty="0"/>
              <a:t>4、Factorization Machines, 2010</a:t>
            </a:r>
            <a:endParaRPr lang="zh-CN" altLang="zh-CN" sz="1800" dirty="0"/>
          </a:p>
          <a:p>
            <a:pPr marL="0" indent="0">
              <a:buNone/>
            </a:pPr>
            <a:r>
              <a:rPr lang="zh-CN" altLang="zh-CN" sz="1800" dirty="0"/>
              <a:t>https://www.csie.ntu.edu.tw/~b97053/paper/Rendle2010FM.pdf （FM论文）</a:t>
            </a:r>
            <a:endParaRPr lang="zh-CN" altLang="zh-CN" sz="1800" dirty="0"/>
          </a:p>
          <a:p>
            <a:pPr marL="0" indent="0">
              <a:buNone/>
            </a:pPr>
            <a:endParaRPr lang="zh-CN" altLang="zh-CN" sz="900" dirty="0"/>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fontScale="72500" lnSpcReduction="10000"/>
          </a:bodyPr>
          <a:lstStyle/>
          <a:p>
            <a:pPr marL="0" indent="0">
              <a:buNone/>
            </a:pPr>
            <a:r>
              <a:rPr lang="zh-CN" altLang="zh-CN" dirty="0">
                <a:sym typeface="+mn-ea"/>
              </a:rPr>
              <a:t>5、Field-aware Factorization Machines for CTR Prediction，2016</a:t>
            </a:r>
            <a:endParaRPr lang="zh-CN" altLang="zh-CN" dirty="0"/>
          </a:p>
          <a:p>
            <a:pPr marL="0" indent="0">
              <a:buNone/>
            </a:pPr>
            <a:r>
              <a:rPr lang="zh-CN" altLang="zh-CN" dirty="0">
                <a:sym typeface="+mn-ea"/>
              </a:rPr>
              <a:t>https://www.csie.ntu.edu.tw/~cjlin/papers/ffm.pdf （关于FFM算法的论文）</a:t>
            </a:r>
            <a:endParaRPr lang="zh-CN" altLang="zh-CN" dirty="0"/>
          </a:p>
          <a:p>
            <a:pPr marL="0" indent="0">
              <a:buNone/>
            </a:pPr>
            <a:endParaRPr lang="zh-CN" altLang="zh-CN" dirty="0"/>
          </a:p>
          <a:p>
            <a:pPr marL="0" indent="0">
              <a:buNone/>
            </a:pPr>
            <a:r>
              <a:rPr lang="zh-CN" altLang="zh-CN" dirty="0">
                <a:sym typeface="+mn-ea"/>
              </a:rPr>
              <a:t>6、DeepFM: A Factorization-Machine based Neural Network for CTR Prediction，2017</a:t>
            </a:r>
            <a:endParaRPr lang="zh-CN" altLang="zh-CN" dirty="0"/>
          </a:p>
          <a:p>
            <a:pPr marL="0" indent="0">
              <a:buNone/>
            </a:pPr>
            <a:r>
              <a:rPr lang="zh-CN" altLang="zh-CN" dirty="0">
                <a:sym typeface="+mn-ea"/>
              </a:rPr>
              <a:t>https://arxiv.org/abs/1703.04247 （DeepFM论文）</a:t>
            </a:r>
            <a:endParaRPr lang="zh-CN" altLang="zh-CN" dirty="0"/>
          </a:p>
          <a:p>
            <a:pPr marL="0" indent="0">
              <a:buNone/>
            </a:pPr>
            <a:endParaRPr lang="zh-CN" altLang="zh-CN" dirty="0"/>
          </a:p>
          <a:p>
            <a:pPr marL="0" indent="0">
              <a:buNone/>
            </a:pPr>
            <a:r>
              <a:rPr lang="zh-CN" altLang="zh-CN" dirty="0">
                <a:sym typeface="+mn-ea"/>
              </a:rPr>
              <a:t>7、Wide &amp; Deep Learning for Recommender Systems，2016</a:t>
            </a:r>
            <a:endParaRPr lang="zh-CN" altLang="zh-CN" dirty="0"/>
          </a:p>
          <a:p>
            <a:pPr marL="0" indent="0">
              <a:buNone/>
            </a:pPr>
            <a:r>
              <a:rPr lang="zh-CN" altLang="zh-CN" dirty="0">
                <a:sym typeface="+mn-ea"/>
              </a:rPr>
              <a:t>https://arxiv.org/abs/1606.07792 （Wide&amp;Deep论文）</a:t>
            </a:r>
            <a:endParaRPr lang="zh-CN" altLang="zh-CN" dirty="0"/>
          </a:p>
          <a:p>
            <a:pPr marL="0" indent="0">
              <a:buNone/>
            </a:pPr>
            <a:endParaRPr lang="zh-CN" altLang="zh-CN" dirty="0"/>
          </a:p>
          <a:p>
            <a:pPr marL="0" indent="0">
              <a:buNone/>
            </a:pPr>
            <a:r>
              <a:rPr lang="zh-CN" altLang="zh-CN" dirty="0">
                <a:sym typeface="+mn-ea"/>
              </a:rPr>
              <a:t>8、DeepWalk Online Learning of Social Representations, 2014 KDD</a:t>
            </a:r>
            <a:endParaRPr lang="zh-CN" altLang="zh-CN" dirty="0"/>
          </a:p>
          <a:p>
            <a:pPr marL="0" indent="0">
              <a:buNone/>
            </a:pPr>
            <a:r>
              <a:rPr lang="zh-CN" altLang="zh-CN" dirty="0">
                <a:sym typeface="+mn-ea"/>
              </a:rPr>
              <a:t>https://classes.cs.uoregon.edu/17S/cis607bddl/papers/Perozzi.pdf （关于DeepWalk算法论文）</a:t>
            </a:r>
            <a:endParaRPr lang="zh-CN" altLang="zh-CN" dirty="0"/>
          </a:p>
          <a:p>
            <a:pPr marL="0" indent="0">
              <a:buNone/>
            </a:pPr>
            <a:endParaRPr lang="zh-CN" altLang="zh-CN" dirty="0"/>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700" dirty="0">
                <a:sym typeface="+mn-ea"/>
              </a:rPr>
              <a:t>9、</a:t>
            </a:r>
            <a:r>
              <a:rPr lang="en-US" altLang="zh-CN" sz="1700" dirty="0">
                <a:sym typeface="+mn-ea"/>
              </a:rPr>
              <a:t>N</a:t>
            </a:r>
            <a:r>
              <a:rPr lang="zh-CN" altLang="zh-CN" sz="1700" dirty="0">
                <a:sym typeface="+mn-ea"/>
              </a:rPr>
              <a:t>ode2</a:t>
            </a:r>
            <a:r>
              <a:rPr lang="en-US" altLang="zh-CN" sz="1700" dirty="0">
                <a:sym typeface="+mn-ea"/>
              </a:rPr>
              <a:t>V</a:t>
            </a:r>
            <a:r>
              <a:rPr lang="zh-CN" altLang="zh-CN" sz="1700" dirty="0">
                <a:sym typeface="+mn-ea"/>
              </a:rPr>
              <a:t>ec: Scalable Feature Learning for Networks, 2016 KDD</a:t>
            </a:r>
            <a:endParaRPr lang="zh-CN" altLang="zh-CN" sz="1700" dirty="0"/>
          </a:p>
          <a:p>
            <a:pPr marL="0" indent="0">
              <a:buNone/>
            </a:pPr>
            <a:r>
              <a:rPr lang="zh-CN" altLang="zh-CN" sz="1700" dirty="0">
                <a:sym typeface="+mn-ea"/>
              </a:rPr>
              <a:t>https://arxiv.org/abs/1607.00653 （关于Node2Vec论文）</a:t>
            </a:r>
            <a:endParaRPr lang="zh-CN" altLang="zh-CN" sz="1700" dirty="0"/>
          </a:p>
          <a:p>
            <a:pPr marL="0" indent="0">
              <a:buNone/>
            </a:pPr>
            <a:endParaRPr lang="zh-CN" altLang="zh-CN" sz="1700" dirty="0"/>
          </a:p>
          <a:p>
            <a:pPr marL="0" indent="0">
              <a:buNone/>
            </a:pPr>
            <a:r>
              <a:rPr lang="zh-CN" altLang="zh-CN" sz="1700" dirty="0">
                <a:sym typeface="+mn-ea"/>
              </a:rPr>
              <a:t>10、Semi-Supervised Classification with Graph Convolutional Networks, 2017</a:t>
            </a:r>
            <a:endParaRPr lang="zh-CN" altLang="zh-CN" sz="1700" dirty="0"/>
          </a:p>
          <a:p>
            <a:pPr marL="0" indent="0">
              <a:buNone/>
            </a:pPr>
            <a:r>
              <a:rPr lang="zh-CN" altLang="zh-CN" sz="1700" dirty="0">
                <a:sym typeface="+mn-ea"/>
              </a:rPr>
              <a:t>https://arxiv.org/abs/1609.02907 （关于GCN图卷积神经网络）</a:t>
            </a:r>
            <a:endParaRPr lang="zh-CN" altLang="zh-CN" sz="1700" dirty="0"/>
          </a:p>
          <a:p>
            <a:pPr marL="0" indent="0">
              <a:buNone/>
            </a:pPr>
            <a:endParaRPr lang="zh-CN" altLang="zh-CN" sz="1700" dirty="0"/>
          </a:p>
          <a:p>
            <a:pPr marL="0" indent="0">
              <a:buNone/>
            </a:pPr>
            <a:r>
              <a:rPr lang="zh-CN" altLang="zh-CN" sz="1700" dirty="0">
                <a:sym typeface="+mn-ea"/>
              </a:rPr>
              <a:t>11、Learning to rank for information retrieval</a:t>
            </a:r>
            <a:endParaRPr lang="zh-CN" altLang="zh-CN" sz="1700" dirty="0"/>
          </a:p>
          <a:p>
            <a:pPr marL="0" indent="0">
              <a:buNone/>
            </a:pPr>
            <a:r>
              <a:rPr lang="zh-CN" altLang="zh-CN" sz="1700" dirty="0">
                <a:sym typeface="+mn-ea"/>
              </a:rPr>
              <a:t>http://exp.newsmth.net/attachment/0dd952f21955fdfede030d8f5e9a9360 （关于Learning to rank）</a:t>
            </a:r>
            <a:endParaRPr lang="zh-CN" altLang="zh-CN" sz="1700" dirty="0"/>
          </a:p>
          <a:p>
            <a:pPr marL="0" indent="0">
              <a:buNone/>
            </a:pPr>
            <a:endParaRPr lang="zh-CN" altLang="zh-CN" sz="1700" dirty="0"/>
          </a:p>
          <a:p>
            <a:pPr marL="0" indent="0">
              <a:buNone/>
            </a:pPr>
            <a:r>
              <a:rPr lang="zh-CN" altLang="zh-CN" sz="1700" dirty="0">
                <a:sym typeface="+mn-ea"/>
              </a:rPr>
              <a:t>12、Real-time Personalization using Embeddings for Search Ranking at Airbnb,2018</a:t>
            </a:r>
            <a:endParaRPr lang="zh-CN" altLang="zh-CN" sz="1700" dirty="0"/>
          </a:p>
          <a:p>
            <a:pPr marL="0" indent="0">
              <a:buNone/>
            </a:pPr>
            <a:r>
              <a:rPr lang="zh-CN" altLang="zh-CN" sz="1700" dirty="0">
                <a:sym typeface="+mn-ea"/>
              </a:rPr>
              <a:t>https://www.kdd.org/kdd2018/accepted-papers/view/real-time-personalization-using-embeddings-for-search-ranking-at-airbnb （关于AirBnb个性化推荐论文）</a:t>
            </a:r>
            <a:endParaRPr lang="zh-CN" altLang="zh-CN" sz="1700" dirty="0"/>
          </a:p>
          <a:p>
            <a:pPr marL="0" indent="0">
              <a:buNone/>
            </a:pPr>
            <a:endParaRPr lang="zh-CN" altLang="zh-CN" sz="1700" dirty="0"/>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700" dirty="0">
                <a:sym typeface="+mn-ea"/>
              </a:rPr>
              <a:t>13、Deep Interest Network for Click-Through Rate Prediction,2018 </a:t>
            </a:r>
            <a:endParaRPr lang="zh-CN" altLang="zh-CN" sz="1700" dirty="0"/>
          </a:p>
          <a:p>
            <a:pPr marL="0" indent="0">
              <a:buNone/>
            </a:pPr>
            <a:r>
              <a:rPr lang="zh-CN" altLang="zh-CN" sz="1700" dirty="0">
                <a:sym typeface="+mn-ea"/>
              </a:rPr>
              <a:t>https://arxiv.org/abs/1706.06978 （淘宝关于CTR预估的论文）</a:t>
            </a:r>
            <a:endParaRPr lang="zh-CN" altLang="zh-CN" sz="1700" dirty="0"/>
          </a:p>
          <a:p>
            <a:pPr marL="0" indent="0">
              <a:buNone/>
            </a:pPr>
            <a:endParaRPr lang="zh-CN" altLang="zh-CN" sz="1700" dirty="0"/>
          </a:p>
          <a:p>
            <a:pPr marL="0" indent="0">
              <a:buNone/>
            </a:pPr>
            <a:r>
              <a:rPr lang="zh-CN" altLang="zh-CN" sz="1700" dirty="0">
                <a:sym typeface="+mn-ea"/>
              </a:rPr>
              <a:t>14、Deep Interest Evolution Network for Click-Through Rate Prediction,2018</a:t>
            </a:r>
            <a:endParaRPr lang="zh-CN" altLang="zh-CN" sz="1700" dirty="0"/>
          </a:p>
          <a:p>
            <a:pPr marL="0" indent="0">
              <a:buNone/>
            </a:pPr>
            <a:r>
              <a:rPr lang="zh-CN" altLang="zh-CN" sz="1700" dirty="0">
                <a:sym typeface="+mn-ea"/>
              </a:rPr>
              <a:t>https://arxiv.org/abs/1809.03672 （淘宝关于CTR预估的论文）</a:t>
            </a:r>
            <a:endParaRPr lang="zh-CN" altLang="zh-CN" sz="1700" dirty="0"/>
          </a:p>
          <a:p>
            <a:pPr marL="0" indent="0">
              <a:buNone/>
            </a:pPr>
            <a:endParaRPr lang="zh-CN" altLang="zh-CN" sz="1700" dirty="0"/>
          </a:p>
          <a:p>
            <a:pPr marL="0" indent="0">
              <a:buNone/>
            </a:pPr>
            <a:r>
              <a:rPr lang="zh-CN" altLang="zh-CN" sz="1700" dirty="0">
                <a:sym typeface="+mn-ea"/>
              </a:rPr>
              <a:t>1</a:t>
            </a:r>
            <a:r>
              <a:rPr lang="en-US" altLang="zh-CN" sz="1700" dirty="0">
                <a:sym typeface="+mn-ea"/>
              </a:rPr>
              <a:t>5</a:t>
            </a:r>
            <a:r>
              <a:rPr lang="zh-CN" altLang="zh-CN" sz="1700" dirty="0">
                <a:sym typeface="+mn-ea"/>
              </a:rPr>
              <a:t>、Deep Session Interest Network for Click-Through Rate Prediction,  IJCAI 2019</a:t>
            </a:r>
            <a:endParaRPr lang="zh-CN" altLang="zh-CN" sz="1700" dirty="0"/>
          </a:p>
          <a:p>
            <a:pPr marL="0" indent="0">
              <a:buNone/>
            </a:pPr>
            <a:r>
              <a:rPr lang="zh-CN" altLang="zh-CN" sz="1700" dirty="0">
                <a:sym typeface="+mn-ea"/>
              </a:rPr>
              <a:t>https://arxiv.org/abs/1905.06482（淘宝关于CTR预估的论文）</a:t>
            </a:r>
            <a:endParaRPr lang="zh-CN" altLang="zh-CN" sz="1700" dirty="0">
              <a:sym typeface="+mn-ea"/>
            </a:endParaRPr>
          </a:p>
          <a:p>
            <a:pPr marL="0" indent="0">
              <a:buNone/>
            </a:pPr>
            <a:endParaRPr lang="zh-CN" altLang="zh-CN" sz="1700" dirty="0"/>
          </a:p>
          <a:p>
            <a:pPr marL="0" indent="0">
              <a:buNone/>
            </a:pPr>
            <a:r>
              <a:rPr lang="en-US" altLang="zh-CN" sz="1700" dirty="0"/>
              <a:t>16</a:t>
            </a:r>
            <a:r>
              <a:rPr lang="zh-CN" altLang="zh-CN" sz="1700" dirty="0"/>
              <a:t>、AutoML A Survey of the State of the Art, KDD 2019</a:t>
            </a:r>
            <a:endParaRPr lang="zh-CN" altLang="zh-CN" sz="1700" dirty="0"/>
          </a:p>
          <a:p>
            <a:pPr marL="0" indent="0">
              <a:buNone/>
            </a:pPr>
            <a:r>
              <a:rPr lang="zh-CN" altLang="zh-CN" sz="1700" dirty="0"/>
              <a:t>https://arxiv.org/abs/1908.00709（</a:t>
            </a:r>
            <a:r>
              <a:rPr lang="en-US" altLang="zh-CN" sz="1700" dirty="0"/>
              <a:t>AutoML</a:t>
            </a:r>
            <a:r>
              <a:rPr lang="zh-CN" altLang="en-US" sz="1700" dirty="0">
                <a:ea typeface="宋体" panose="02010600030101010101" pitchFamily="2" charset="-122"/>
              </a:rPr>
              <a:t>综述）</a:t>
            </a:r>
            <a:endParaRPr lang="zh-CN" altLang="zh-CN" sz="1700" dirty="0"/>
          </a:p>
          <a:p>
            <a:pPr marL="0" indent="0">
              <a:buNone/>
            </a:pPr>
            <a:endParaRPr lang="zh-CN" altLang="zh-CN" sz="1700" dirty="0"/>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4351338"/>
          </a:xfrm>
        </p:spPr>
        <p:txBody>
          <a:bodyPr/>
          <a:lstStyle/>
          <a:p>
            <a:pPr marL="0" indent="0">
              <a:lnSpc>
                <a:spcPct val="170000"/>
              </a:lnSpc>
              <a:buNone/>
            </a:pPr>
            <a:r>
              <a:rPr altLang="zh-CN" sz="2000" dirty="0">
                <a:sym typeface="+mn-ea"/>
              </a:rPr>
              <a:t>Thinking1：</a:t>
            </a:r>
            <a:r>
              <a:rPr lang="en-US" sz="2000" dirty="0">
                <a:sym typeface="+mn-ea"/>
              </a:rPr>
              <a:t>ALS</a:t>
            </a:r>
            <a:r>
              <a:rPr lang="zh-CN" altLang="en-US" sz="2000" dirty="0">
                <a:ea typeface="宋体" panose="02010600030101010101" pitchFamily="2" charset="-122"/>
                <a:sym typeface="+mn-ea"/>
              </a:rPr>
              <a:t>都有哪些应用场景</a:t>
            </a:r>
            <a:endParaRPr lang="zh-CN" altLang="en-US"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Thinking2</a:t>
            </a:r>
            <a:r>
              <a:rPr lang="zh-CN" altLang="zh-CN" sz="2000" dirty="0">
                <a:ea typeface="宋体" panose="02010600030101010101" pitchFamily="2" charset="-122"/>
                <a:sym typeface="+mn-ea"/>
              </a:rPr>
              <a:t>：</a:t>
            </a:r>
            <a:r>
              <a:rPr lang="en-US" altLang="zh-CN" sz="2000" dirty="0">
                <a:ea typeface="宋体" panose="02010600030101010101" pitchFamily="2" charset="-122"/>
                <a:sym typeface="+mn-ea"/>
              </a:rPr>
              <a:t>ALS</a:t>
            </a:r>
            <a:r>
              <a:rPr lang="zh-CN" altLang="en-US" sz="2000" dirty="0">
                <a:ea typeface="宋体" panose="02010600030101010101" pitchFamily="2" charset="-122"/>
                <a:sym typeface="+mn-ea"/>
              </a:rPr>
              <a:t>进行矩阵分解的时候，为什么可以并行化处理</a:t>
            </a:r>
            <a:endParaRPr lang="zh-CN" altLang="en-US"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Thinking3</a:t>
            </a:r>
            <a:r>
              <a:rPr lang="zh-CN" altLang="zh-CN" sz="2000" dirty="0">
                <a:ea typeface="宋体" panose="02010600030101010101" pitchFamily="2" charset="-122"/>
                <a:sym typeface="+mn-ea"/>
              </a:rPr>
              <a:t>：梯度下降法中的批量梯度下降（</a:t>
            </a:r>
            <a:r>
              <a:rPr lang="en-US" altLang="zh-CN" sz="2000" dirty="0">
                <a:ea typeface="宋体" panose="02010600030101010101" pitchFamily="2" charset="-122"/>
                <a:sym typeface="+mn-ea"/>
              </a:rPr>
              <a:t>BGD</a:t>
            </a:r>
            <a:r>
              <a:rPr lang="zh-CN" altLang="en-US" sz="2000" dirty="0">
                <a:ea typeface="宋体" panose="02010600030101010101" pitchFamily="2" charset="-122"/>
                <a:sym typeface="+mn-ea"/>
              </a:rPr>
              <a:t>），随机梯度下降（</a:t>
            </a:r>
            <a:r>
              <a:rPr lang="en-US" altLang="zh-CN" sz="2000" dirty="0">
                <a:ea typeface="宋体" panose="02010600030101010101" pitchFamily="2" charset="-122"/>
                <a:sym typeface="+mn-ea"/>
              </a:rPr>
              <a:t>SGD</a:t>
            </a:r>
            <a:r>
              <a:rPr lang="zh-CN" altLang="en-US" sz="2000" dirty="0">
                <a:ea typeface="宋体" panose="02010600030101010101" pitchFamily="2" charset="-122"/>
                <a:sym typeface="+mn-ea"/>
              </a:rPr>
              <a:t>），和小批量梯度下降有什么区别（</a:t>
            </a:r>
            <a:r>
              <a:rPr lang="en-US" altLang="zh-CN" sz="2000" dirty="0">
                <a:ea typeface="宋体" panose="02010600030101010101" pitchFamily="2" charset="-122"/>
                <a:sym typeface="+mn-ea"/>
              </a:rPr>
              <a:t>MBGD</a:t>
            </a:r>
            <a:r>
              <a:rPr lang="zh-CN" altLang="zh-CN" sz="2000" dirty="0">
                <a:ea typeface="宋体" panose="02010600030101010101" pitchFamily="2" charset="-122"/>
                <a:sym typeface="+mn-ea"/>
              </a:rPr>
              <a:t>）</a:t>
            </a:r>
            <a:endParaRPr lang="zh-CN" altLang="zh-CN"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Thinking4</a:t>
            </a:r>
            <a:r>
              <a:rPr lang="zh-CN" altLang="en-US" sz="2000" dirty="0">
                <a:ea typeface="宋体" panose="02010600030101010101" pitchFamily="2" charset="-122"/>
                <a:sym typeface="+mn-ea"/>
              </a:rPr>
              <a:t>：你阅读过和推荐系统</a:t>
            </a:r>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计算广告</a:t>
            </a:r>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预测相关的论文么？有哪些论文是你比较推荐的，可以分享到微信群中</a:t>
            </a:r>
            <a:endParaRPr lang="zh-CN" altLang="en-US"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常用推荐算法都有哪些</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62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3800" dirty="0">
                <a:ea typeface="宋体" panose="02010600030101010101" pitchFamily="2" charset="-122"/>
                <a:sym typeface="+mn-ea"/>
              </a:rPr>
              <a:t>基于模型与基于邻域的推荐之间的区别：</a:t>
            </a:r>
            <a:endParaRPr lang="zh-CN" sz="3800" dirty="0">
              <a:ea typeface="宋体" panose="02010600030101010101" pitchFamily="2" charset="-122"/>
            </a:endParaRPr>
          </a:p>
          <a:p>
            <a:pPr>
              <a:lnSpc>
                <a:spcPct val="150000"/>
              </a:lnSpc>
            </a:pPr>
            <a:r>
              <a:rPr lang="zh-CN" sz="3800" dirty="0">
                <a:ea typeface="宋体" panose="02010600030101010101" pitchFamily="2" charset="-122"/>
              </a:rPr>
              <a:t>基于邻域的协同过滤包括</a:t>
            </a:r>
            <a:r>
              <a:rPr lang="en-US" altLang="zh-CN" sz="3800" dirty="0">
                <a:ea typeface="宋体" panose="02010600030101010101" pitchFamily="2" charset="-122"/>
              </a:rPr>
              <a:t>UserCF, ItemCF</a:t>
            </a:r>
            <a:r>
              <a:rPr lang="zh-CN" altLang="zh-CN" sz="3800" dirty="0">
                <a:ea typeface="宋体" panose="02010600030101010101" pitchFamily="2" charset="-122"/>
              </a:rPr>
              <a:t>，</a:t>
            </a:r>
            <a:r>
              <a:rPr lang="zh-CN" altLang="zh-CN" sz="3800" dirty="0">
                <a:ea typeface="宋体" panose="02010600030101010101" pitchFamily="2" charset="-122"/>
                <a:sym typeface="+mn-ea"/>
              </a:rPr>
              <a:t>将用户的所有数据读入到内存中进行运算，也称之为基于内存的协同过滤（</a:t>
            </a:r>
            <a:r>
              <a:rPr lang="zh-CN" altLang="zh-CN" sz="3800" dirty="0">
                <a:ea typeface="宋体" panose="02010600030101010101" pitchFamily="2" charset="-122"/>
              </a:rPr>
              <a:t>Memory-based）。数据量少的情况下，可以在线实时推荐</a:t>
            </a:r>
            <a:endParaRPr lang="zh-CN" altLang="zh-CN" sz="3800" dirty="0">
              <a:ea typeface="宋体" panose="02010600030101010101" pitchFamily="2" charset="-122"/>
            </a:endParaRPr>
          </a:p>
          <a:p>
            <a:pPr>
              <a:lnSpc>
                <a:spcPct val="150000"/>
              </a:lnSpc>
            </a:pPr>
            <a:r>
              <a:rPr lang="zh-CN" sz="3800" dirty="0">
                <a:ea typeface="宋体" panose="02010600030101010101" pitchFamily="2" charset="-122"/>
              </a:rPr>
              <a:t>基于模型的推荐（</a:t>
            </a:r>
            <a:r>
              <a:rPr lang="en-US" altLang="zh-CN" sz="3800" dirty="0">
                <a:ea typeface="宋体" panose="02010600030101010101" pitchFamily="2" charset="-122"/>
              </a:rPr>
              <a:t>Model-based</a:t>
            </a:r>
            <a:r>
              <a:rPr lang="zh-CN" sz="3800" dirty="0">
                <a:ea typeface="宋体" panose="02010600030101010101" pitchFamily="2" charset="-122"/>
              </a:rPr>
              <a:t>），采用机器学习的方式，分成训练集和测试集。离线训练时间比较长，但训练完成后，推荐过程比较快。</a:t>
            </a:r>
            <a:endParaRPr lang="zh-CN" sz="3800" dirty="0">
              <a:ea typeface="宋体" panose="02010600030101010101" pitchFamily="2" charset="-122"/>
            </a:endParaRPr>
          </a:p>
          <a:p>
            <a:pPr>
              <a:lnSpc>
                <a:spcPct val="150000"/>
              </a:lnSpc>
            </a:pPr>
            <a:endParaRPr sz="3800" dirty="0">
              <a:ea typeface="宋体" panose="02010600030101010101" pitchFamily="2" charset="-122"/>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sym typeface="+mn-ea"/>
              </a:rPr>
              <a:t>Thinking&amp;Action</a:t>
            </a:r>
            <a:endParaRPr lang="en-US" alt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4351338"/>
          </a:xfrm>
        </p:spPr>
        <p:txBody>
          <a:bodyPr>
            <a:normAutofit/>
          </a:bodyPr>
          <a:lstStyle/>
          <a:p>
            <a:pPr marL="0" indent="0">
              <a:lnSpc>
                <a:spcPct val="170000"/>
              </a:lnSpc>
              <a:buNone/>
            </a:pPr>
            <a:r>
              <a:rPr lang="en-US" sz="2000" dirty="0">
                <a:sym typeface="+mn-ea"/>
              </a:rPr>
              <a:t>Action</a:t>
            </a:r>
            <a:r>
              <a:rPr altLang="zh-CN" sz="2000" dirty="0">
                <a:sym typeface="+mn-ea"/>
              </a:rPr>
              <a:t>1：</a:t>
            </a:r>
            <a:r>
              <a:rPr lang="zh-CN" altLang="zh-CN" sz="2000" dirty="0">
                <a:ea typeface="宋体" panose="02010600030101010101" pitchFamily="2" charset="-122"/>
                <a:sym typeface="+mn-ea"/>
              </a:rPr>
              <a:t>对</a:t>
            </a:r>
            <a:r>
              <a:rPr lang="en-US" altLang="zh-CN" sz="2000" dirty="0">
                <a:ea typeface="宋体" panose="02010600030101010101" pitchFamily="2" charset="-122"/>
                <a:sym typeface="+mn-ea"/>
              </a:rPr>
              <a:t>MovieLens</a:t>
            </a:r>
            <a:r>
              <a:rPr lang="zh-CN" altLang="zh-CN" sz="2000" dirty="0">
                <a:ea typeface="宋体" panose="02010600030101010101" pitchFamily="2" charset="-122"/>
                <a:sym typeface="+mn-ea"/>
              </a:rPr>
              <a:t>数据集进行评分预测</a:t>
            </a:r>
            <a:endParaRPr lang="zh-CN" altLang="en-US" sz="2000" dirty="0">
              <a:ea typeface="宋体" panose="02010600030101010101" pitchFamily="2" charset="-122"/>
              <a:sym typeface="+mn-ea"/>
            </a:endParaRPr>
          </a:p>
          <a:p>
            <a:pPr marL="0" indent="0">
              <a:lnSpc>
                <a:spcPct val="170000"/>
              </a:lnSpc>
              <a:buNone/>
            </a:pPr>
            <a:r>
              <a:rPr lang="zh-CN" altLang="zh-CN" sz="2000" dirty="0">
                <a:ea typeface="宋体" panose="02010600030101010101" pitchFamily="2" charset="-122"/>
                <a:sym typeface="+mn-ea"/>
              </a:rPr>
              <a:t>数据集：</a:t>
            </a:r>
            <a:r>
              <a:rPr lang="en-US" altLang="zh-CN" sz="2000" dirty="0">
                <a:ea typeface="宋体" panose="02010600030101010101" pitchFamily="2" charset="-122"/>
                <a:sym typeface="+mn-ea"/>
              </a:rPr>
              <a:t>MovieLens</a:t>
            </a:r>
            <a:endParaRPr lang="zh-CN" altLang="zh-CN" sz="2000" dirty="0">
              <a:ea typeface="宋体" panose="02010600030101010101" pitchFamily="2" charset="-122"/>
              <a:sym typeface="+mn-ea"/>
            </a:endParaRPr>
          </a:p>
          <a:p>
            <a:pPr marL="0" indent="0">
              <a:lnSpc>
                <a:spcPct val="170000"/>
              </a:lnSpc>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工具：可以使用</a:t>
            </a:r>
            <a:r>
              <a:rPr kumimoji="0" lang="en-US" altLang="zh-CN" sz="2000" b="0" i="0" u="none" strike="noStrike" cap="none" spc="0" normalizeH="0" baseline="0">
                <a:ln>
                  <a:noFill/>
                </a:ln>
                <a:solidFill>
                  <a:srgbClr val="000000"/>
                </a:solidFill>
                <a:effectLst/>
                <a:uFillTx/>
                <a:latin typeface="+mn-lt"/>
                <a:ea typeface="+mn-ea"/>
                <a:cs typeface="+mn-cs"/>
                <a:sym typeface="Calibri" panose="020F0502020204030204"/>
              </a:rPr>
              <a:t>Surprise</a:t>
            </a:r>
            <a:r>
              <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或者其他</a:t>
            </a:r>
            <a:endPar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indent="0">
              <a:lnSpc>
                <a:spcPct val="170000"/>
              </a:lnSpc>
              <a:buNone/>
            </a:pPr>
            <a:r>
              <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说明使用的模型，及简要原理</a:t>
            </a:r>
            <a:endPar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4351338"/>
          </a:xfrm>
        </p:spPr>
        <p:txBody>
          <a:bodyPr>
            <a:normAutofit/>
          </a:bodyPr>
          <a:lstStyle/>
          <a:p>
            <a:pPr marL="0" indent="0">
              <a:lnSpc>
                <a:spcPct val="170000"/>
              </a:lnSpc>
              <a:buNone/>
            </a:pPr>
            <a:r>
              <a:rPr lang="en-US" altLang="zh-CN" sz="2000" dirty="0">
                <a:ea typeface="宋体" panose="02010600030101010101" pitchFamily="2" charset="-122"/>
                <a:sym typeface="+mn-ea"/>
              </a:rPr>
              <a:t>Action2</a:t>
            </a:r>
            <a:r>
              <a:rPr lang="zh-CN" altLang="zh-CN" sz="2000" dirty="0">
                <a:ea typeface="宋体" panose="02010600030101010101" pitchFamily="2" charset="-122"/>
                <a:sym typeface="+mn-ea"/>
              </a:rPr>
              <a:t>：</a:t>
            </a:r>
            <a:r>
              <a:rPr lang="en-US" altLang="zh-CN" sz="2000" dirty="0">
                <a:ea typeface="宋体" panose="02010600030101010101" pitchFamily="2" charset="-122"/>
                <a:sym typeface="+mn-ea"/>
              </a:rPr>
              <a:t>Paper Reading</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1</a:t>
            </a:r>
            <a:r>
              <a:rPr lang="zh-CN" altLang="en-US" sz="2000" dirty="0">
                <a:ea typeface="宋体" panose="02010600030101010101" pitchFamily="2" charset="-122"/>
                <a:sym typeface="+mn-ea"/>
              </a:rPr>
              <a:t>周）</a:t>
            </a:r>
            <a:endParaRPr lang="zh-CN" altLang="zh-CN" sz="2000" dirty="0">
              <a:ea typeface="宋体" panose="02010600030101010101" pitchFamily="2" charset="-122"/>
              <a:sym typeface="+mn-ea"/>
            </a:endParaRPr>
          </a:p>
          <a:p>
            <a:pPr marL="0" indent="0">
              <a:lnSpc>
                <a:spcPct val="170000"/>
              </a:lnSpc>
              <a:buNone/>
            </a:pPr>
            <a:r>
              <a:rPr sz="2000" dirty="0">
                <a:ea typeface="宋体" panose="02010600030101010101" pitchFamily="2" charset="-122"/>
                <a:sym typeface="+mn-ea"/>
              </a:rPr>
              <a:t>Slope one predictors for online rating-based collaborative filtering. Daniel Lemire and Anna Maclachlan</a:t>
            </a:r>
            <a:r>
              <a:rPr lang="en-US" sz="2000" dirty="0">
                <a:ea typeface="宋体" panose="02010600030101010101" pitchFamily="2" charset="-122"/>
                <a:sym typeface="+mn-ea"/>
              </a:rPr>
              <a:t>,</a:t>
            </a:r>
            <a:r>
              <a:rPr sz="2000" dirty="0">
                <a:ea typeface="宋体" panose="02010600030101010101" pitchFamily="2" charset="-122"/>
                <a:sym typeface="+mn-ea"/>
              </a:rPr>
              <a:t> 2007. http://arxiv.org/abs/cs/0702144.</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indent="0">
              <a:lnSpc>
                <a:spcPct val="170000"/>
              </a:lnSpc>
              <a:buNone/>
            </a:pPr>
            <a:r>
              <a:rPr lang="zh-CN" sz="2000" dirty="0">
                <a:ea typeface="宋体" panose="02010600030101010101" pitchFamily="2" charset="-122"/>
                <a:sym typeface="+mn-ea"/>
              </a:rPr>
              <a:t>积累，总结笔记，自己的思考及</a:t>
            </a:r>
            <a:r>
              <a:rPr lang="en-US" altLang="zh-CN" sz="2000" dirty="0">
                <a:ea typeface="宋体" panose="02010600030101010101" pitchFamily="2" charset="-122"/>
                <a:sym typeface="+mn-ea"/>
              </a:rPr>
              <a:t>idea</a:t>
            </a:r>
            <a:endParaRPr lang="en-US" altLang="zh-CN" sz="2000" dirty="0">
              <a:ea typeface="宋体" panose="02010600030101010101" pitchFamily="2" charset="-122"/>
              <a:sym typeface="+mn-ea"/>
            </a:endParaRPr>
          </a:p>
          <a:p>
            <a:pPr marL="0" indent="0">
              <a:lnSpc>
                <a:spcPct val="170000"/>
              </a:lnSpc>
              <a:buNone/>
            </a:pPr>
            <a:endParaRPr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03885" y="1291590"/>
            <a:ext cx="5955665" cy="4351655"/>
          </a:xfrm>
        </p:spPr>
        <p:txBody>
          <a:bodyPr>
            <a:noAutofit/>
          </a:bodyPr>
          <a:lstStyle/>
          <a:p>
            <a:pPr marL="0" indent="0">
              <a:lnSpc>
                <a:spcPct val="170000"/>
              </a:lnSpc>
              <a:buNone/>
            </a:pPr>
            <a:r>
              <a:rPr lang="en-US" altLang="zh-CN" sz="2000" dirty="0">
                <a:ea typeface="宋体" panose="02010600030101010101" pitchFamily="2" charset="-122"/>
                <a:sym typeface="+mn-ea"/>
              </a:rPr>
              <a:t>Action3</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设计你自己的句子生成器</a:t>
            </a:r>
            <a:endParaRPr lang="en-US" altLang="zh-CN"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grammar =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战斗 =&gt; 施法  ， 结果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施法 =&gt; 主语 动作 技能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结果 =&gt; 主语 获得 效果</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主语 =&gt; 张飞 | 关羽 | 赵云 | 典韦 | 许褚 | 刘备 | 黄忠 | 曹操 | 鲁班七号 | 貂蝉</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动作 =&gt; 施放 | 使用 | 召唤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技能 =&gt; 一骑当千 | 单刀赴会 | 青龙偃月 | 刀锋铁骑 | 黑暗潜能 | 画地为牢 | 守护机关 | 狂兽血性 | 龙鸣 | 惊雷之龙 | 破云之龙 | 天翔之龙</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获得 =&gt; 损失 | 获得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效果 =&gt; 数值 状态</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数值 =&gt; 1 | 1000 |5000 | 100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状态 =&gt; 法力 | 生命</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a:t>
            </a:r>
            <a:endParaRPr lang="en-US" altLang="zh-CN" sz="2000" dirty="0">
              <a:ea typeface="宋体" panose="02010600030101010101" pitchFamily="2" charset="-122"/>
              <a:sym typeface="+mn-ea"/>
            </a:endParaRPr>
          </a:p>
          <a:p>
            <a:pPr marL="0" indent="0">
              <a:lnSpc>
                <a:spcPct val="170000"/>
              </a:lnSpc>
              <a:buNone/>
            </a:pPr>
            <a:endParaRPr lang="en-US" altLang="zh-CN" sz="1200" dirty="0">
              <a:ea typeface="宋体" panose="02010600030101010101" pitchFamily="2" charset="-122"/>
              <a:sym typeface="+mn-ea"/>
            </a:endParaRPr>
          </a:p>
        </p:txBody>
      </p:sp>
      <p:sp>
        <p:nvSpPr>
          <p:cNvPr id="4" name="文本框 3"/>
          <p:cNvSpPr txBox="1"/>
          <p:nvPr/>
        </p:nvSpPr>
        <p:spPr>
          <a:xfrm>
            <a:off x="6882765" y="1803400"/>
            <a:ext cx="4826635" cy="3413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host =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host = 寒暄 报数 询问 具体业务 结尾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报数 = 我是工号 数字 号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数字 = 单个数字 | 数字 单个数字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单个数字 = 1 | 2 | 3 | 4 | 5 | 6 | 7 | 8 | 9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寒暄 = 称谓 打招呼 | 打招呼</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称谓 = 人称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人称 = 先生 | 女士 | 小朋友</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打招呼 = 你好 | 您好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询问 = 请问你要 | 您需要</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具体业务 = 喝酒 | 打牌 | 打猎 | 赌博</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结尾 = 吗？"""</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4" name="图片 3" descr="初识矩阵分解-01"/>
          <p:cNvPicPr>
            <a:picLocks noChangeAspect="1"/>
          </p:cNvPicPr>
          <p:nvPr/>
        </p:nvPicPr>
        <p:blipFill>
          <a:blip r:embed="rId1"/>
          <a:stretch>
            <a:fillRect/>
          </a:stretch>
        </p:blipFill>
        <p:spPr>
          <a:xfrm>
            <a:off x="1966595" y="1628775"/>
            <a:ext cx="8258175" cy="3600450"/>
          </a:xfrm>
          <a:prstGeom prst="rect">
            <a:avLst/>
          </a:prstGeom>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初识矩阵分解-2"/>
          <p:cNvPicPr>
            <a:picLocks noChangeAspect="1"/>
          </p:cNvPicPr>
          <p:nvPr/>
        </p:nvPicPr>
        <p:blipFill>
          <a:blip r:embed="rId1"/>
          <a:stretch>
            <a:fillRect/>
          </a:stretch>
        </p:blipFill>
        <p:spPr>
          <a:xfrm>
            <a:off x="1581150" y="2085975"/>
            <a:ext cx="9029700" cy="2686050"/>
          </a:xfrm>
          <a:prstGeom prst="rect">
            <a:avLst/>
          </a:prstGeom>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Surprise工具-1"/>
          <p:cNvPicPr>
            <a:picLocks noChangeAspect="1"/>
          </p:cNvPicPr>
          <p:nvPr/>
        </p:nvPicPr>
        <p:blipFill>
          <a:blip r:embed="rId1"/>
          <a:stretch>
            <a:fillRect/>
          </a:stretch>
        </p:blipFill>
        <p:spPr>
          <a:xfrm>
            <a:off x="1552575" y="1695450"/>
            <a:ext cx="9086850" cy="3467100"/>
          </a:xfrm>
          <a:prstGeom prst="rect">
            <a:avLst/>
          </a:prstGeom>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Pandas使用-1"/>
          <p:cNvPicPr>
            <a:picLocks noChangeAspect="1"/>
          </p:cNvPicPr>
          <p:nvPr/>
        </p:nvPicPr>
        <p:blipFill>
          <a:blip r:embed="rId1"/>
          <a:stretch>
            <a:fillRect/>
          </a:stretch>
        </p:blipFill>
        <p:spPr>
          <a:xfrm>
            <a:off x="1585595" y="1676400"/>
            <a:ext cx="9020175" cy="3505200"/>
          </a:xfrm>
          <a:prstGeom prst="rect">
            <a:avLst/>
          </a:prstGeom>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Pandas使用-2"/>
          <p:cNvPicPr>
            <a:picLocks noChangeAspect="1"/>
          </p:cNvPicPr>
          <p:nvPr/>
        </p:nvPicPr>
        <p:blipFill>
          <a:blip r:embed="rId1"/>
          <a:stretch>
            <a:fillRect/>
          </a:stretch>
        </p:blipFill>
        <p:spPr>
          <a:xfrm>
            <a:off x="1252220" y="1219200"/>
            <a:ext cx="9686925" cy="5457825"/>
          </a:xfrm>
          <a:prstGeom prst="rect">
            <a:avLst/>
          </a:prstGeom>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Pandas使用-4"/>
          <p:cNvPicPr>
            <a:picLocks noChangeAspect="1"/>
          </p:cNvPicPr>
          <p:nvPr/>
        </p:nvPicPr>
        <p:blipFill>
          <a:blip r:embed="rId1"/>
          <a:stretch>
            <a:fillRect/>
          </a:stretch>
        </p:blipFill>
        <p:spPr>
          <a:xfrm>
            <a:off x="1433195" y="1528445"/>
            <a:ext cx="9324975" cy="3800475"/>
          </a:xfrm>
          <a:prstGeom prst="rect">
            <a:avLst/>
          </a:prstGeom>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Paper Reading-1"/>
          <p:cNvPicPr>
            <a:picLocks noChangeAspect="1"/>
          </p:cNvPicPr>
          <p:nvPr/>
        </p:nvPicPr>
        <p:blipFill>
          <a:blip r:embed="rId1"/>
          <a:stretch>
            <a:fillRect/>
          </a:stretch>
        </p:blipFill>
        <p:spPr>
          <a:xfrm>
            <a:off x="1814195" y="1228725"/>
            <a:ext cx="8562975" cy="4819650"/>
          </a:xfrm>
          <a:prstGeom prst="rect">
            <a:avLst/>
          </a:prstGeom>
        </p:spPr>
      </p:pic>
    </p:spTree>
  </p:cSld>
  <p:clrMapOvr>
    <a:masterClrMapping/>
  </p:clrMapOvr>
  <p:transition spd="med"/>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SLIDE_MODEL_TYPE" val="dynamicNum"/>
</p:tagLst>
</file>

<file path=ppt/tags/tag11.xml><?xml version="1.0" encoding="utf-8"?>
<p:tagLst xmlns:p="http://schemas.openxmlformats.org/presentationml/2006/main">
  <p:tag name="KSO_WM_SLIDE_MODEL_TYPE" val="dynamicNum"/>
</p:tagLst>
</file>

<file path=ppt/tags/tag12.xml><?xml version="1.0" encoding="utf-8"?>
<p:tagLst xmlns:p="http://schemas.openxmlformats.org/presentationml/2006/main">
  <p:tag name="KSO_WM_SLIDE_MODEL_TYPE" val="dynamicNum"/>
</p:tagLst>
</file>

<file path=ppt/tags/tag13.xml><?xml version="1.0" encoding="utf-8"?>
<p:tagLst xmlns:p="http://schemas.openxmlformats.org/presentationml/2006/main">
  <p:tag name="KSO_WM_SLIDE_MODEL_TYPE" val="dynamicNum"/>
</p:tagLst>
</file>

<file path=ppt/tags/tag14.xml><?xml version="1.0" encoding="utf-8"?>
<p:tagLst xmlns:p="http://schemas.openxmlformats.org/presentationml/2006/main">
  <p:tag name="KSO_WM_SLIDE_MODEL_TYPE" val="dynamicNum"/>
</p:tagLst>
</file>

<file path=ppt/tags/tag2.xml><?xml version="1.0" encoding="utf-8"?>
<p:tagLst xmlns:p="http://schemas.openxmlformats.org/presentationml/2006/main">
  <p:tag name="KSO_WM_UNIT_TABLE_BEAUTIFY" val="smartTable{b99b083a-b137-4745-93cc-f92bdd51ace9}"/>
</p:tagLst>
</file>

<file path=ppt/tags/tag3.xml><?xml version="1.0" encoding="utf-8"?>
<p:tagLst xmlns:p="http://schemas.openxmlformats.org/presentationml/2006/main">
  <p:tag name="KSO_WM_UNIT_TABLE_BEAUTIFY" val="smartTable{008d9641-f98f-4300-b608-20dee70b8ee8}"/>
</p:tagLst>
</file>

<file path=ppt/tags/tag4.xml><?xml version="1.0" encoding="utf-8"?>
<p:tagLst xmlns:p="http://schemas.openxmlformats.org/presentationml/2006/main">
  <p:tag name="KSO_WM_UNIT_TABLE_BEAUTIFY" val="smartTable{97c93e4d-d5f0-46b4-8e86-3ea2ab66e93c}"/>
</p:tagLst>
</file>

<file path=ppt/tags/tag5.xml><?xml version="1.0" encoding="utf-8"?>
<p:tagLst xmlns:p="http://schemas.openxmlformats.org/presentationml/2006/main">
  <p:tag name="KSO_WM_SLIDE_MODEL_TYPE" val="dynamicNum"/>
</p:tagLst>
</file>

<file path=ppt/tags/tag6.xml><?xml version="1.0" encoding="utf-8"?>
<p:tagLst xmlns:p="http://schemas.openxmlformats.org/presentationml/2006/main">
  <p:tag name="KSO_WM_SLIDE_MODEL_TYPE" val="dynamicNum"/>
</p:tagLst>
</file>

<file path=ppt/tags/tag7.xml><?xml version="1.0" encoding="utf-8"?>
<p:tagLst xmlns:p="http://schemas.openxmlformats.org/presentationml/2006/main">
  <p:tag name="KSO_WM_SLIDE_MODEL_TYPE" val="dynamicNum"/>
</p:tagLst>
</file>

<file path=ppt/tags/tag8.xml><?xml version="1.0" encoding="utf-8"?>
<p:tagLst xmlns:p="http://schemas.openxmlformats.org/presentationml/2006/main">
  <p:tag name="KSO_WM_SLIDE_MODEL_TYPE" val="dynamicNum"/>
</p:tagLst>
</file>

<file path=ppt/tags/tag9.xml><?xml version="1.0" encoding="utf-8"?>
<p:tagLst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22609</Words>
  <Application>WPS 演示</Application>
  <PresentationFormat>宽屏</PresentationFormat>
  <Paragraphs>1931</Paragraphs>
  <Slides>104</Slides>
  <Notes>19</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40</vt:i4>
      </vt:variant>
      <vt:variant>
        <vt:lpstr>幻灯片标题</vt:lpstr>
      </vt:variant>
      <vt:variant>
        <vt:i4>104</vt:i4>
      </vt:variant>
    </vt:vector>
  </HeadingPairs>
  <TitlesOfParts>
    <vt:vector size="158" baseType="lpstr">
      <vt:lpstr>Arial</vt:lpstr>
      <vt:lpstr>宋体</vt:lpstr>
      <vt:lpstr>Wingdings</vt:lpstr>
      <vt:lpstr>Calibri</vt:lpstr>
      <vt:lpstr>Calibri Light</vt:lpstr>
      <vt:lpstr>Arial</vt:lpstr>
      <vt:lpstr>Calibri</vt:lpstr>
      <vt:lpstr>Calibri Light</vt:lpstr>
      <vt:lpstr>Wingdings</vt:lpstr>
      <vt:lpstr>微软雅黑</vt:lpstr>
      <vt:lpstr>Arial Unicode MS</vt:lpstr>
      <vt:lpstr>Times New Roman</vt:lpstr>
      <vt:lpstr>PingFang SC</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ALS算法与推荐系统 Lesson-04</vt:lpstr>
      <vt:lpstr>学习方法</vt:lpstr>
      <vt:lpstr>&gt;&gt;   今天的学习目标</vt:lpstr>
      <vt:lpstr>&gt;&gt;   今天的学习目标</vt:lpstr>
      <vt:lpstr>&gt;&gt;   今天的学习目标</vt:lpstr>
      <vt:lpstr>1/2 矩阵分解ALS</vt:lpstr>
      <vt:lpstr>常用推荐算法都有哪些</vt:lpstr>
      <vt:lpstr>常用推荐算法都有哪些</vt:lpstr>
      <vt:lpstr>常用推荐算法都有哪些</vt:lpstr>
      <vt:lpstr>什么是矩阵分解</vt:lpstr>
      <vt:lpstr>什么是矩阵分解</vt:lpstr>
      <vt:lpstr>什么是矩阵分解</vt:lpstr>
      <vt:lpstr>什么是矩阵分解</vt:lpstr>
      <vt:lpstr>什么是矩阵分解</vt:lpstr>
      <vt:lpstr>什么是矩阵分解</vt:lpstr>
      <vt:lpstr>矩阵分解的目标函数</vt:lpstr>
      <vt:lpstr>矩阵分解的目标函数</vt:lpstr>
      <vt:lpstr>ALS求解方法</vt:lpstr>
      <vt:lpstr>最小二乘法的应用</vt:lpstr>
      <vt:lpstr>最小二乘法的应用</vt:lpstr>
      <vt:lpstr>最小二乘法的应用</vt:lpstr>
      <vt:lpstr>最小二乘法的应用</vt:lpstr>
      <vt:lpstr>ALS求解方法</vt:lpstr>
      <vt:lpstr>ALS求解方法</vt:lpstr>
      <vt:lpstr>ALS求解方法</vt:lpstr>
      <vt:lpstr>ALS求解方法</vt:lpstr>
      <vt:lpstr>ALS求解方法</vt:lpstr>
      <vt:lpstr>ALS求解方法</vt:lpstr>
      <vt:lpstr>ALS工具</vt:lpstr>
      <vt:lpstr>Project A：对Movelens进行电影推荐</vt:lpstr>
      <vt:lpstr>Project A：对Movelens进行电影推荐</vt:lpstr>
      <vt:lpstr>目标函数的优化方法</vt:lpstr>
      <vt:lpstr>目标函数的优化方法</vt:lpstr>
      <vt:lpstr>目标函数的优化方法</vt:lpstr>
      <vt:lpstr>目标函数的优化方法</vt:lpstr>
      <vt:lpstr>目标函数的优化方法</vt:lpstr>
      <vt:lpstr>Baseline算法</vt:lpstr>
      <vt:lpstr>Baseline算法</vt:lpstr>
      <vt:lpstr>推荐系统工具</vt:lpstr>
      <vt:lpstr>Surprise推荐系统工具</vt:lpstr>
      <vt:lpstr>Surprise推荐系统工具</vt:lpstr>
      <vt:lpstr>Surprise推荐系统工具</vt:lpstr>
      <vt:lpstr>使用Surprise对Movelens进行电影推荐</vt:lpstr>
      <vt:lpstr>使用Surprise对Movelens进行电影推荐</vt:lpstr>
      <vt:lpstr>使用Surprise对Movelens进行电影推荐</vt:lpstr>
      <vt:lpstr>使用NormalPredictor对Movelens进行电影推荐</vt:lpstr>
      <vt:lpstr>Surprise推荐系统工具</vt:lpstr>
      <vt:lpstr>Surprise推荐系统工具</vt:lpstr>
      <vt:lpstr>SlopeOne算法</vt:lpstr>
      <vt:lpstr>SlopeOne算法</vt:lpstr>
      <vt:lpstr>SlopeOne算法</vt:lpstr>
      <vt:lpstr>SlopeOne算法</vt:lpstr>
      <vt:lpstr>SlopeOne算法</vt:lpstr>
      <vt:lpstr>SlopeOne算法</vt:lpstr>
      <vt:lpstr>SlopeOne算法</vt:lpstr>
      <vt:lpstr>Surprise推荐系统工具</vt:lpstr>
      <vt:lpstr>Summary (MF)</vt:lpstr>
      <vt:lpstr>Summary (ASL&amp;SGD)</vt:lpstr>
      <vt:lpstr>Summary (Surprise)</vt:lpstr>
      <vt:lpstr>2/2  Pandas &amp; Paper相关</vt:lpstr>
      <vt:lpstr>Pandas使用</vt:lpstr>
      <vt:lpstr>Pandas使用</vt:lpstr>
      <vt:lpstr>Pandas使用</vt:lpstr>
      <vt:lpstr>Pandas使用</vt:lpstr>
      <vt:lpstr>Pandas使用</vt:lpstr>
      <vt:lpstr>Pandas使用</vt:lpstr>
      <vt:lpstr>Pandas使用</vt:lpstr>
      <vt:lpstr>Pandas使用</vt:lpstr>
      <vt:lpstr>Pandas使用</vt:lpstr>
      <vt:lpstr>Pandas使用</vt:lpstr>
      <vt:lpstr>Pandas使用</vt:lpstr>
      <vt:lpstr>Pandas使用</vt:lpstr>
      <vt:lpstr>Pandas使用</vt:lpstr>
      <vt:lpstr>map(), lambda函数</vt:lpstr>
      <vt:lpstr>map(), lambda函数</vt:lpstr>
      <vt:lpstr>map(), lambda函数</vt:lpstr>
      <vt:lpstr>Project B：基于Syntax Tree的对话机器人</vt:lpstr>
      <vt:lpstr>Project B：基于Syntax Tree的对话机器人</vt:lpstr>
      <vt:lpstr>Paper Reading</vt:lpstr>
      <vt:lpstr>Paper Reading</vt:lpstr>
      <vt:lpstr>Paper Reading</vt:lpstr>
      <vt:lpstr>Paper Reading</vt:lpstr>
      <vt:lpstr>Paper Reading</vt:lpstr>
      <vt:lpstr>Paper Reading</vt:lpstr>
      <vt:lpstr>Paper Reading</vt:lpstr>
      <vt:lpstr>Paper Reading</vt:lpstr>
      <vt:lpstr>Paper Reading</vt:lpstr>
      <vt:lpstr>Paper Reading</vt:lpstr>
      <vt:lpstr>Thinking&amp;Action</vt:lpstr>
      <vt:lpstr>Thinking&amp;Action</vt:lpstr>
      <vt:lpstr>Thinking&amp;Action</vt:lpstr>
      <vt:lpstr>Thinking&amp;Action</vt:lpstr>
      <vt:lpstr>Summary</vt:lpstr>
      <vt:lpstr>Summary</vt:lpstr>
      <vt:lpstr>Summary</vt:lpstr>
      <vt:lpstr>Summary</vt:lpstr>
      <vt:lpstr>Summary</vt:lpstr>
      <vt:lpstr>Summary</vt:lpstr>
      <vt:lpstr>Summary</vt:lpstr>
      <vt:lpstr>Summary</vt:lpstr>
      <vt:lpstr>Thank You Using data to solve problems</vt:lpstr>
      <vt:lpstr>简历Updating</vt:lpstr>
      <vt:lpstr>简历Updating</vt:lpstr>
      <vt:lpstr>MF在工作中的应用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cy</cp:lastModifiedBy>
  <cp:revision>2483</cp:revision>
  <dcterms:created xsi:type="dcterms:W3CDTF">2019-08-30T07:48:00Z</dcterms:created>
  <dcterms:modified xsi:type="dcterms:W3CDTF">2020-08-30T05:19:45Z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